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B_6131568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79" r:id="rId6"/>
    <p:sldId id="293" r:id="rId7"/>
    <p:sldId id="260" r:id="rId8"/>
    <p:sldId id="261" r:id="rId9"/>
    <p:sldId id="277" r:id="rId10"/>
    <p:sldId id="262" r:id="rId11"/>
    <p:sldId id="312" r:id="rId12"/>
    <p:sldId id="263" r:id="rId13"/>
    <p:sldId id="264" r:id="rId14"/>
    <p:sldId id="295" r:id="rId15"/>
    <p:sldId id="313" r:id="rId16"/>
    <p:sldId id="297" r:id="rId17"/>
    <p:sldId id="278" r:id="rId18"/>
    <p:sldId id="314" r:id="rId19"/>
    <p:sldId id="265" r:id="rId20"/>
    <p:sldId id="280" r:id="rId21"/>
    <p:sldId id="294" r:id="rId22"/>
    <p:sldId id="266" r:id="rId23"/>
    <p:sldId id="267" r:id="rId24"/>
    <p:sldId id="276" r:id="rId25"/>
    <p:sldId id="268" r:id="rId26"/>
    <p:sldId id="269" r:id="rId27"/>
    <p:sldId id="306" r:id="rId28"/>
    <p:sldId id="270" r:id="rId29"/>
    <p:sldId id="271" r:id="rId30"/>
    <p:sldId id="296" r:id="rId31"/>
    <p:sldId id="298" r:id="rId32"/>
    <p:sldId id="274" r:id="rId33"/>
    <p:sldId id="275" r:id="rId34"/>
    <p:sldId id="287" r:id="rId35"/>
    <p:sldId id="299" r:id="rId36"/>
    <p:sldId id="300" r:id="rId37"/>
    <p:sldId id="301" r:id="rId38"/>
    <p:sldId id="302" r:id="rId39"/>
    <p:sldId id="303" r:id="rId40"/>
    <p:sldId id="281" r:id="rId41"/>
    <p:sldId id="284" r:id="rId42"/>
    <p:sldId id="304" r:id="rId43"/>
    <p:sldId id="285" r:id="rId44"/>
    <p:sldId id="286" r:id="rId45"/>
    <p:sldId id="289" r:id="rId46"/>
    <p:sldId id="290" r:id="rId47"/>
    <p:sldId id="282" r:id="rId48"/>
    <p:sldId id="283" r:id="rId49"/>
    <p:sldId id="307" r:id="rId50"/>
    <p:sldId id="308" r:id="rId51"/>
    <p:sldId id="309" r:id="rId52"/>
    <p:sldId id="310" r:id="rId53"/>
    <p:sldId id="31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8A8A50-09F3-3A17-99B3-34FA2BFA56B8}" name="Zoey Spitzer" initials="ZS" userId="4ec38ccf076f7cf5" providerId="Windows Live"/>
  <p188:author id="{1BC80B59-9F71-FC92-5A09-49A44196117D}" name="Colby, Bonnie G - (bcolby)" initials="BC" userId="S::bcolby@arizona.edu::871a6d85-5753-4549-a320-ee2034dd836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7160" autoAdjust="0"/>
  </p:normalViewPr>
  <p:slideViewPr>
    <p:cSldViewPr snapToGrid="0">
      <p:cViewPr varScale="1">
        <p:scale>
          <a:sx n="96" d="100"/>
          <a:sy n="96" d="100"/>
        </p:scale>
        <p:origin x="11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oeys\Documents\Thesis\Census_Data\Social\Output\race_percen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2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Sheet1!$B$4</c:f>
              <c:strCache>
                <c:ptCount val="1"/>
                <c:pt idx="0">
                  <c:v>Population Percentages by Race &amp; Ethnicity in the CRB</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6421-40DF-A6F7-D4F9B1140DD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6421-40DF-A6F7-D4F9B1140DD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6421-40DF-A6F7-D4F9B1140DD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6421-40DF-A6F7-D4F9B1140DD5}"/>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6421-40DF-A6F7-D4F9B1140DD5}"/>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Sheet1!$A$5:$A$9</c:f>
              <c:strCache>
                <c:ptCount val="5"/>
                <c:pt idx="0">
                  <c:v>White</c:v>
                </c:pt>
                <c:pt idx="1">
                  <c:v>Black</c:v>
                </c:pt>
                <c:pt idx="2">
                  <c:v>American Indian</c:v>
                </c:pt>
                <c:pt idx="3">
                  <c:v>Other</c:v>
                </c:pt>
                <c:pt idx="4">
                  <c:v>Hispanic</c:v>
                </c:pt>
              </c:strCache>
            </c:strRef>
          </c:cat>
          <c:val>
            <c:numRef>
              <c:f>Sheet1!$B$5:$B$9</c:f>
              <c:numCache>
                <c:formatCode>0.0%</c:formatCode>
                <c:ptCount val="5"/>
                <c:pt idx="0">
                  <c:v>0.44845576391200759</c:v>
                </c:pt>
                <c:pt idx="1">
                  <c:v>5.1526032575506829E-2</c:v>
                </c:pt>
                <c:pt idx="2">
                  <c:v>1.4697971068622209E-2</c:v>
                </c:pt>
                <c:pt idx="3">
                  <c:v>0.1211040066252219</c:v>
                </c:pt>
                <c:pt idx="4">
                  <c:v>0.36421622581864138</c:v>
                </c:pt>
              </c:numCache>
            </c:numRef>
          </c:val>
          <c:extLst>
            <c:ext xmlns:c16="http://schemas.microsoft.com/office/drawing/2014/chart" uri="{C3380CC4-5D6E-409C-BE32-E72D297353CC}">
              <c16:uniqueId val="{0000000A-6421-40DF-A6F7-D4F9B1140DD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B_61315682.xml><?xml version="1.0" encoding="utf-8"?>
<p188:cmLst xmlns:a="http://schemas.openxmlformats.org/drawingml/2006/main" xmlns:r="http://schemas.openxmlformats.org/officeDocument/2006/relationships" xmlns:p188="http://schemas.microsoft.com/office/powerpoint/2018/8/main">
  <p188:cm id="{3975BF33-F98E-A44E-8661-F5A0D14958A9}" authorId="{1BC80B59-9F71-FC92-5A09-49A44196117D}" created="2024-05-06T14:31:45.339">
    <pc:sldMkLst xmlns:pc="http://schemas.microsoft.com/office/powerpoint/2013/main/command">
      <pc:docMk/>
      <pc:sldMk cId="1630623362" sldId="283"/>
    </pc:sldMkLst>
    <p188:replyLst>
      <p188:reply id="{5470645B-FE8D-41D2-B364-7059900A9470}" authorId="{3E8A8A50-09F3-3A17-99B3-34FA2BFA56B8}" created="2024-05-07T04:08:40.243">
        <p188:txBody>
          <a:bodyPr/>
          <a:lstStyle/>
          <a:p>
            <a:r>
              <a:rPr lang="en-US"/>
              <a:t>I have this is transition slide</a:t>
            </a:r>
          </a:p>
        </p188:txBody>
      </p188:reply>
    </p188:replyLst>
    <p188:txBody>
      <a:bodyPr/>
      <a:lstStyle/>
      <a:p>
        <a:r>
          <a:rPr lang="en-US"/>
          <a:t>Suggest showing this slide in main presentation. And use it to explain that you are looking at geographic basin PLUS areas receiving water exported from geographic basin.</a:t>
        </a:r>
      </a:p>
    </p188:txBody>
    <p188:extLst>
      <p:ext xmlns:p="http://schemas.openxmlformats.org/presentationml/2006/main" uri="{57CB4572-C831-44C2-8A1C-0ADB6CCDFE69}">
        <p223:reactions xmlns:p223="http://schemas.microsoft.com/office/powerpoint/2022/03/main">
          <p223:rxn type="👍">
            <p223:instance time="2024-05-07T04:08:42.106" authorId="{3E8A8A50-09F3-3A17-99B3-34FA2BFA56B8}"/>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CD06D-ED0F-4D43-A52C-2B98B848C7E8}"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972110F-4E99-47E2-AC30-B60816DAB61B}">
      <dgm:prSet phldrT="[Text]"/>
      <dgm:spPr/>
      <dgm:t>
        <a:bodyPr/>
        <a:lstStyle/>
        <a:p>
          <a:r>
            <a:rPr lang="en-US" dirty="0"/>
            <a:t>ACS Population Breakdown</a:t>
          </a:r>
        </a:p>
      </dgm:t>
    </dgm:pt>
    <dgm:pt modelId="{748D22B5-A9E3-4D7B-AAF1-4350934D6E8B}" type="parTrans" cxnId="{82F39CCB-75F2-45BA-836C-040A048CDA17}">
      <dgm:prSet/>
      <dgm:spPr/>
      <dgm:t>
        <a:bodyPr/>
        <a:lstStyle/>
        <a:p>
          <a:endParaRPr lang="en-US"/>
        </a:p>
      </dgm:t>
    </dgm:pt>
    <dgm:pt modelId="{88896E3B-ADC2-455D-8D14-9FB234A4E207}" type="sibTrans" cxnId="{82F39CCB-75F2-45BA-836C-040A048CDA17}">
      <dgm:prSet/>
      <dgm:spPr/>
      <dgm:t>
        <a:bodyPr/>
        <a:lstStyle/>
        <a:p>
          <a:endParaRPr lang="en-US"/>
        </a:p>
      </dgm:t>
    </dgm:pt>
    <dgm:pt modelId="{8C568299-F07B-4D22-A65C-76F7D5D53CF9}">
      <dgm:prSet phldrT="[Text]"/>
      <dgm:spPr/>
      <dgm:t>
        <a:bodyPr/>
        <a:lstStyle/>
        <a:p>
          <a:r>
            <a:rPr lang="en-US" dirty="0"/>
            <a:t>White</a:t>
          </a:r>
        </a:p>
      </dgm:t>
    </dgm:pt>
    <dgm:pt modelId="{0DB0D89A-EF8F-4BC0-AAC2-082501E4C696}" type="parTrans" cxnId="{1A07E7B5-0321-41B3-873D-B24CF79F8518}">
      <dgm:prSet/>
      <dgm:spPr/>
      <dgm:t>
        <a:bodyPr/>
        <a:lstStyle/>
        <a:p>
          <a:endParaRPr lang="en-US"/>
        </a:p>
      </dgm:t>
    </dgm:pt>
    <dgm:pt modelId="{9B74CB56-C617-4C6B-B42F-E50FA6836D4A}" type="sibTrans" cxnId="{1A07E7B5-0321-41B3-873D-B24CF79F8518}">
      <dgm:prSet/>
      <dgm:spPr/>
      <dgm:t>
        <a:bodyPr/>
        <a:lstStyle/>
        <a:p>
          <a:endParaRPr lang="en-US"/>
        </a:p>
      </dgm:t>
    </dgm:pt>
    <dgm:pt modelId="{D35F41A3-9306-4990-B326-4DEC757C40A2}">
      <dgm:prSet phldrT="[Text]"/>
      <dgm:spPr/>
      <dgm:t>
        <a:bodyPr/>
        <a:lstStyle/>
        <a:p>
          <a:r>
            <a:rPr lang="en-US" dirty="0"/>
            <a:t>People of Color (Black, Asian, etc.)</a:t>
          </a:r>
        </a:p>
      </dgm:t>
    </dgm:pt>
    <dgm:pt modelId="{BD9C6ADB-D420-4920-B814-8633E5CEC424}" type="parTrans" cxnId="{04886BB2-910A-4A72-BCEB-B2135443EC79}">
      <dgm:prSet/>
      <dgm:spPr/>
      <dgm:t>
        <a:bodyPr/>
        <a:lstStyle/>
        <a:p>
          <a:endParaRPr lang="en-US"/>
        </a:p>
      </dgm:t>
    </dgm:pt>
    <dgm:pt modelId="{6109158A-7824-4CBD-A452-96690B792FD3}" type="sibTrans" cxnId="{04886BB2-910A-4A72-BCEB-B2135443EC79}">
      <dgm:prSet/>
      <dgm:spPr/>
      <dgm:t>
        <a:bodyPr/>
        <a:lstStyle/>
        <a:p>
          <a:endParaRPr lang="en-US"/>
        </a:p>
      </dgm:t>
    </dgm:pt>
    <dgm:pt modelId="{E78150D0-89BB-4357-B7A4-6888CFF43EF5}">
      <dgm:prSet phldrT="[Text]"/>
      <dgm:spPr/>
      <dgm:t>
        <a:bodyPr/>
        <a:lstStyle/>
        <a:p>
          <a:r>
            <a:rPr lang="en-US" dirty="0"/>
            <a:t>Non-Hispanic or Latino</a:t>
          </a:r>
        </a:p>
      </dgm:t>
    </dgm:pt>
    <dgm:pt modelId="{F00AC5C1-C7BB-43FB-AAE2-D9836F65A372}" type="parTrans" cxnId="{4BFAB331-8B98-43A3-9704-3F1AB33AE59B}">
      <dgm:prSet/>
      <dgm:spPr/>
      <dgm:t>
        <a:bodyPr/>
        <a:lstStyle/>
        <a:p>
          <a:endParaRPr lang="en-US"/>
        </a:p>
      </dgm:t>
    </dgm:pt>
    <dgm:pt modelId="{917E9516-42BF-41AE-A07D-E6591B1124A2}" type="sibTrans" cxnId="{4BFAB331-8B98-43A3-9704-3F1AB33AE59B}">
      <dgm:prSet/>
      <dgm:spPr/>
      <dgm:t>
        <a:bodyPr/>
        <a:lstStyle/>
        <a:p>
          <a:endParaRPr lang="en-US"/>
        </a:p>
      </dgm:t>
    </dgm:pt>
    <dgm:pt modelId="{A9A9BC1F-0339-4293-BA84-DC539F075CE4}">
      <dgm:prSet phldrT="[Text]"/>
      <dgm:spPr/>
      <dgm:t>
        <a:bodyPr/>
        <a:lstStyle/>
        <a:p>
          <a:r>
            <a:rPr lang="en-US" dirty="0"/>
            <a:t>White</a:t>
          </a:r>
        </a:p>
      </dgm:t>
    </dgm:pt>
    <dgm:pt modelId="{0637EB62-69AF-4E67-96A9-62E8C6A3254D}" type="parTrans" cxnId="{00DC1031-F695-4EF0-B3CC-124CB530C9B1}">
      <dgm:prSet/>
      <dgm:spPr/>
      <dgm:t>
        <a:bodyPr/>
        <a:lstStyle/>
        <a:p>
          <a:endParaRPr lang="en-US"/>
        </a:p>
      </dgm:t>
    </dgm:pt>
    <dgm:pt modelId="{EEED67D3-24EF-4424-9749-C2940E917162}" type="sibTrans" cxnId="{00DC1031-F695-4EF0-B3CC-124CB530C9B1}">
      <dgm:prSet/>
      <dgm:spPr/>
      <dgm:t>
        <a:bodyPr/>
        <a:lstStyle/>
        <a:p>
          <a:endParaRPr lang="en-US"/>
        </a:p>
      </dgm:t>
    </dgm:pt>
    <dgm:pt modelId="{743D39E6-E5A6-4FAE-9269-8BA4DB7A4A88}">
      <dgm:prSet phldrT="[Text]"/>
      <dgm:spPr/>
      <dgm:t>
        <a:bodyPr/>
        <a:lstStyle/>
        <a:p>
          <a:r>
            <a:rPr lang="en-US" dirty="0"/>
            <a:t>Ethnicity</a:t>
          </a:r>
        </a:p>
      </dgm:t>
    </dgm:pt>
    <dgm:pt modelId="{6E6C3878-C6C9-4B09-8AA9-02DF1F40E068}" type="parTrans" cxnId="{DA862A23-044D-42C9-A6CA-88841B800225}">
      <dgm:prSet/>
      <dgm:spPr/>
      <dgm:t>
        <a:bodyPr/>
        <a:lstStyle/>
        <a:p>
          <a:endParaRPr lang="en-US"/>
        </a:p>
      </dgm:t>
    </dgm:pt>
    <dgm:pt modelId="{9792B759-013B-4B7A-B7B5-F52153B00110}" type="sibTrans" cxnId="{DA862A23-044D-42C9-A6CA-88841B800225}">
      <dgm:prSet/>
      <dgm:spPr/>
      <dgm:t>
        <a:bodyPr/>
        <a:lstStyle/>
        <a:p>
          <a:endParaRPr lang="en-US"/>
        </a:p>
      </dgm:t>
    </dgm:pt>
    <dgm:pt modelId="{8BC2B849-6801-4CD9-B950-F2744E4B008A}">
      <dgm:prSet phldrT="[Text]"/>
      <dgm:spPr/>
      <dgm:t>
        <a:bodyPr/>
        <a:lstStyle/>
        <a:p>
          <a:r>
            <a:rPr lang="en-US" dirty="0"/>
            <a:t>Race</a:t>
          </a:r>
        </a:p>
      </dgm:t>
    </dgm:pt>
    <dgm:pt modelId="{24232C05-415F-479B-BC1E-6017BE9F6F04}" type="parTrans" cxnId="{D561A5FE-3303-4730-BD00-1B50C5AA86AF}">
      <dgm:prSet/>
      <dgm:spPr/>
      <dgm:t>
        <a:bodyPr/>
        <a:lstStyle/>
        <a:p>
          <a:endParaRPr lang="en-US"/>
        </a:p>
      </dgm:t>
    </dgm:pt>
    <dgm:pt modelId="{20245CD2-3A44-46E2-982A-F1F640EAF802}" type="sibTrans" cxnId="{D561A5FE-3303-4730-BD00-1B50C5AA86AF}">
      <dgm:prSet/>
      <dgm:spPr/>
      <dgm:t>
        <a:bodyPr/>
        <a:lstStyle/>
        <a:p>
          <a:endParaRPr lang="en-US"/>
        </a:p>
      </dgm:t>
    </dgm:pt>
    <dgm:pt modelId="{EC948A3B-DF2A-4EF4-9352-C0799E318FCC}">
      <dgm:prSet phldrT="[Text]"/>
      <dgm:spPr/>
      <dgm:t>
        <a:bodyPr/>
        <a:lstStyle/>
        <a:p>
          <a:r>
            <a:rPr lang="en-US" dirty="0"/>
            <a:t>People of Color (Black, Asian, etc.)</a:t>
          </a:r>
        </a:p>
      </dgm:t>
    </dgm:pt>
    <dgm:pt modelId="{47D597D3-4EAB-423D-BA79-E43FD434E635}" type="parTrans" cxnId="{CC69CB3D-C0B3-4183-A14C-600197C21C7E}">
      <dgm:prSet/>
      <dgm:spPr/>
      <dgm:t>
        <a:bodyPr/>
        <a:lstStyle/>
        <a:p>
          <a:endParaRPr lang="en-US"/>
        </a:p>
      </dgm:t>
    </dgm:pt>
    <dgm:pt modelId="{24E57ADE-0C98-4894-AB6F-95AFB0D5105A}" type="sibTrans" cxnId="{CC69CB3D-C0B3-4183-A14C-600197C21C7E}">
      <dgm:prSet/>
      <dgm:spPr/>
      <dgm:t>
        <a:bodyPr/>
        <a:lstStyle/>
        <a:p>
          <a:endParaRPr lang="en-US"/>
        </a:p>
      </dgm:t>
    </dgm:pt>
    <dgm:pt modelId="{73600298-9045-4517-87AB-EF4D271269E2}">
      <dgm:prSet phldrT="[Text]"/>
      <dgm:spPr/>
      <dgm:t>
        <a:bodyPr/>
        <a:lstStyle/>
        <a:p>
          <a:r>
            <a:rPr lang="en-US" dirty="0"/>
            <a:t>Hispanic or Latino</a:t>
          </a:r>
        </a:p>
      </dgm:t>
    </dgm:pt>
    <dgm:pt modelId="{23BEE482-275F-479F-A63D-B413A3683021}" type="sibTrans" cxnId="{7EFA0DE3-6C2C-49F3-B808-987ACFCECC22}">
      <dgm:prSet/>
      <dgm:spPr/>
      <dgm:t>
        <a:bodyPr/>
        <a:lstStyle/>
        <a:p>
          <a:endParaRPr lang="en-US"/>
        </a:p>
      </dgm:t>
    </dgm:pt>
    <dgm:pt modelId="{546E25A2-DBBE-4966-BAE9-92CA66FC1414}" type="parTrans" cxnId="{7EFA0DE3-6C2C-49F3-B808-987ACFCECC22}">
      <dgm:prSet/>
      <dgm:spPr/>
      <dgm:t>
        <a:bodyPr/>
        <a:lstStyle/>
        <a:p>
          <a:endParaRPr lang="en-US"/>
        </a:p>
      </dgm:t>
    </dgm:pt>
    <dgm:pt modelId="{203F62BA-E403-439E-BF16-ECF13D0F6419}">
      <dgm:prSet phldrT="[Text]"/>
      <dgm:spPr/>
      <dgm:t>
        <a:bodyPr/>
        <a:lstStyle/>
        <a:p>
          <a:r>
            <a:rPr lang="en-US" dirty="0"/>
            <a:t>Two Categories:</a:t>
          </a:r>
        </a:p>
      </dgm:t>
    </dgm:pt>
    <dgm:pt modelId="{0898BC5E-BC4C-4636-B252-CA723C443D7E}" type="sibTrans" cxnId="{41296213-A3D9-4868-801D-73F91552C2EB}">
      <dgm:prSet/>
      <dgm:spPr/>
      <dgm:t>
        <a:bodyPr/>
        <a:lstStyle/>
        <a:p>
          <a:endParaRPr lang="en-US"/>
        </a:p>
      </dgm:t>
    </dgm:pt>
    <dgm:pt modelId="{24CB4D9A-C50A-42D9-819C-5C611F1960AC}" type="parTrans" cxnId="{41296213-A3D9-4868-801D-73F91552C2EB}">
      <dgm:prSet/>
      <dgm:spPr/>
      <dgm:t>
        <a:bodyPr/>
        <a:lstStyle/>
        <a:p>
          <a:endParaRPr lang="en-US"/>
        </a:p>
      </dgm:t>
    </dgm:pt>
    <dgm:pt modelId="{91B2D517-AB50-4B72-8E7B-7081AE8CB871}" type="pres">
      <dgm:prSet presAssocID="{CA2CD06D-ED0F-4D43-A52C-2B98B848C7E8}" presName="mainComposite" presStyleCnt="0">
        <dgm:presLayoutVars>
          <dgm:chPref val="1"/>
          <dgm:dir/>
          <dgm:animOne val="branch"/>
          <dgm:animLvl val="lvl"/>
          <dgm:resizeHandles val="exact"/>
        </dgm:presLayoutVars>
      </dgm:prSet>
      <dgm:spPr/>
    </dgm:pt>
    <dgm:pt modelId="{C97BFD11-2D6A-4A64-A8EC-3A902488A4D2}" type="pres">
      <dgm:prSet presAssocID="{CA2CD06D-ED0F-4D43-A52C-2B98B848C7E8}" presName="hierFlow" presStyleCnt="0"/>
      <dgm:spPr/>
    </dgm:pt>
    <dgm:pt modelId="{EE2E11E4-DE83-44AD-88B0-F4A467BF0FE4}" type="pres">
      <dgm:prSet presAssocID="{CA2CD06D-ED0F-4D43-A52C-2B98B848C7E8}" presName="firstBuf" presStyleCnt="0"/>
      <dgm:spPr/>
    </dgm:pt>
    <dgm:pt modelId="{C71ECD6A-0D5E-40D2-8188-06E222E3A495}" type="pres">
      <dgm:prSet presAssocID="{CA2CD06D-ED0F-4D43-A52C-2B98B848C7E8}" presName="hierChild1" presStyleCnt="0">
        <dgm:presLayoutVars>
          <dgm:chPref val="1"/>
          <dgm:animOne val="branch"/>
          <dgm:animLvl val="lvl"/>
        </dgm:presLayoutVars>
      </dgm:prSet>
      <dgm:spPr/>
    </dgm:pt>
    <dgm:pt modelId="{C07BA77C-94B0-4F89-AD13-CE949D2D09E4}" type="pres">
      <dgm:prSet presAssocID="{2972110F-4E99-47E2-AC30-B60816DAB61B}" presName="Name14" presStyleCnt="0"/>
      <dgm:spPr/>
    </dgm:pt>
    <dgm:pt modelId="{77867581-F0C7-4A99-A034-847BE0C6C5E3}" type="pres">
      <dgm:prSet presAssocID="{2972110F-4E99-47E2-AC30-B60816DAB61B}" presName="level1Shape" presStyleLbl="node0" presStyleIdx="0" presStyleCnt="1">
        <dgm:presLayoutVars>
          <dgm:chPref val="3"/>
        </dgm:presLayoutVars>
      </dgm:prSet>
      <dgm:spPr/>
    </dgm:pt>
    <dgm:pt modelId="{A7FB0EBE-AE88-4A0F-9656-1E4DC31CE009}" type="pres">
      <dgm:prSet presAssocID="{2972110F-4E99-47E2-AC30-B60816DAB61B}" presName="hierChild2" presStyleCnt="0"/>
      <dgm:spPr/>
    </dgm:pt>
    <dgm:pt modelId="{2E5EBA26-0F9B-47AF-A20D-AA1F57F301DA}" type="pres">
      <dgm:prSet presAssocID="{546E25A2-DBBE-4966-BAE9-92CA66FC1414}" presName="Name19" presStyleLbl="parChTrans1D2" presStyleIdx="0" presStyleCnt="2"/>
      <dgm:spPr/>
    </dgm:pt>
    <dgm:pt modelId="{AF6797B3-C4A2-457A-99F6-B73F802F3F45}" type="pres">
      <dgm:prSet presAssocID="{73600298-9045-4517-87AB-EF4D271269E2}" presName="Name21" presStyleCnt="0"/>
      <dgm:spPr/>
    </dgm:pt>
    <dgm:pt modelId="{71A58707-3D05-4E0F-803C-AEF0E9828B5E}" type="pres">
      <dgm:prSet presAssocID="{73600298-9045-4517-87AB-EF4D271269E2}" presName="level2Shape" presStyleLbl="node2" presStyleIdx="0" presStyleCnt="2"/>
      <dgm:spPr/>
    </dgm:pt>
    <dgm:pt modelId="{4CC37D9F-AD26-42E4-BFE0-0044679AADE3}" type="pres">
      <dgm:prSet presAssocID="{73600298-9045-4517-87AB-EF4D271269E2}" presName="hierChild3" presStyleCnt="0"/>
      <dgm:spPr/>
    </dgm:pt>
    <dgm:pt modelId="{F55EE5A2-9D22-4697-AD31-9B5E79F044EE}" type="pres">
      <dgm:prSet presAssocID="{0DB0D89A-EF8F-4BC0-AAC2-082501E4C696}" presName="Name19" presStyleLbl="parChTrans1D3" presStyleIdx="0" presStyleCnt="4"/>
      <dgm:spPr/>
    </dgm:pt>
    <dgm:pt modelId="{1B6BD4D2-D0DD-48E8-BDAD-36F5DD9B4B9F}" type="pres">
      <dgm:prSet presAssocID="{8C568299-F07B-4D22-A65C-76F7D5D53CF9}" presName="Name21" presStyleCnt="0"/>
      <dgm:spPr/>
    </dgm:pt>
    <dgm:pt modelId="{07C8F1E6-D634-4DA4-8A19-0AC5B12BD23A}" type="pres">
      <dgm:prSet presAssocID="{8C568299-F07B-4D22-A65C-76F7D5D53CF9}" presName="level2Shape" presStyleLbl="node3" presStyleIdx="0" presStyleCnt="4"/>
      <dgm:spPr/>
    </dgm:pt>
    <dgm:pt modelId="{C37C527F-D131-428F-A108-9901CBB3A476}" type="pres">
      <dgm:prSet presAssocID="{8C568299-F07B-4D22-A65C-76F7D5D53CF9}" presName="hierChild3" presStyleCnt="0"/>
      <dgm:spPr/>
    </dgm:pt>
    <dgm:pt modelId="{CB04B662-469B-42D1-BD3A-8FCAA3FD2CF9}" type="pres">
      <dgm:prSet presAssocID="{BD9C6ADB-D420-4920-B814-8633E5CEC424}" presName="Name19" presStyleLbl="parChTrans1D3" presStyleIdx="1" presStyleCnt="4"/>
      <dgm:spPr/>
    </dgm:pt>
    <dgm:pt modelId="{C50D66A1-4E84-4110-8480-BA60074FB895}" type="pres">
      <dgm:prSet presAssocID="{D35F41A3-9306-4990-B326-4DEC757C40A2}" presName="Name21" presStyleCnt="0"/>
      <dgm:spPr/>
    </dgm:pt>
    <dgm:pt modelId="{D948B074-F7BE-4619-9982-5AC788522687}" type="pres">
      <dgm:prSet presAssocID="{D35F41A3-9306-4990-B326-4DEC757C40A2}" presName="level2Shape" presStyleLbl="node3" presStyleIdx="1" presStyleCnt="4"/>
      <dgm:spPr/>
    </dgm:pt>
    <dgm:pt modelId="{1033E002-FF62-4420-95BF-E82ADB3CCF3F}" type="pres">
      <dgm:prSet presAssocID="{D35F41A3-9306-4990-B326-4DEC757C40A2}" presName="hierChild3" presStyleCnt="0"/>
      <dgm:spPr/>
    </dgm:pt>
    <dgm:pt modelId="{FB0F7046-622D-4CE1-81BA-4D437CDA9D71}" type="pres">
      <dgm:prSet presAssocID="{F00AC5C1-C7BB-43FB-AAE2-D9836F65A372}" presName="Name19" presStyleLbl="parChTrans1D2" presStyleIdx="1" presStyleCnt="2"/>
      <dgm:spPr/>
    </dgm:pt>
    <dgm:pt modelId="{9F0D6FB0-1081-4C2B-AF76-5948587BADFC}" type="pres">
      <dgm:prSet presAssocID="{E78150D0-89BB-4357-B7A4-6888CFF43EF5}" presName="Name21" presStyleCnt="0"/>
      <dgm:spPr/>
    </dgm:pt>
    <dgm:pt modelId="{ADD907C1-B348-485D-8953-CA9A2403FC17}" type="pres">
      <dgm:prSet presAssocID="{E78150D0-89BB-4357-B7A4-6888CFF43EF5}" presName="level2Shape" presStyleLbl="node2" presStyleIdx="1" presStyleCnt="2"/>
      <dgm:spPr/>
    </dgm:pt>
    <dgm:pt modelId="{D89AC164-C0B5-4571-95EE-ADA6C13D75D0}" type="pres">
      <dgm:prSet presAssocID="{E78150D0-89BB-4357-B7A4-6888CFF43EF5}" presName="hierChild3" presStyleCnt="0"/>
      <dgm:spPr/>
    </dgm:pt>
    <dgm:pt modelId="{E023CFEF-A82E-4A83-A969-AE5DB0D4CE32}" type="pres">
      <dgm:prSet presAssocID="{0637EB62-69AF-4E67-96A9-62E8C6A3254D}" presName="Name19" presStyleLbl="parChTrans1D3" presStyleIdx="2" presStyleCnt="4"/>
      <dgm:spPr/>
    </dgm:pt>
    <dgm:pt modelId="{F3682F6D-4209-421B-BC7C-04B398AFCBF8}" type="pres">
      <dgm:prSet presAssocID="{A9A9BC1F-0339-4293-BA84-DC539F075CE4}" presName="Name21" presStyleCnt="0"/>
      <dgm:spPr/>
    </dgm:pt>
    <dgm:pt modelId="{B9050177-BEA1-4A20-B9E3-43F8D5A1C538}" type="pres">
      <dgm:prSet presAssocID="{A9A9BC1F-0339-4293-BA84-DC539F075CE4}" presName="level2Shape" presStyleLbl="node3" presStyleIdx="2" presStyleCnt="4"/>
      <dgm:spPr/>
    </dgm:pt>
    <dgm:pt modelId="{A8EA6F1F-B645-4273-B45C-98F2F760D051}" type="pres">
      <dgm:prSet presAssocID="{A9A9BC1F-0339-4293-BA84-DC539F075CE4}" presName="hierChild3" presStyleCnt="0"/>
      <dgm:spPr/>
    </dgm:pt>
    <dgm:pt modelId="{CB6AF7DD-9C45-4F66-A2C0-807BEF23DAD8}" type="pres">
      <dgm:prSet presAssocID="{47D597D3-4EAB-423D-BA79-E43FD434E635}" presName="Name19" presStyleLbl="parChTrans1D3" presStyleIdx="3" presStyleCnt="4"/>
      <dgm:spPr/>
    </dgm:pt>
    <dgm:pt modelId="{2E407CA3-5539-4DD4-97A9-D4817BE16F04}" type="pres">
      <dgm:prSet presAssocID="{EC948A3B-DF2A-4EF4-9352-C0799E318FCC}" presName="Name21" presStyleCnt="0"/>
      <dgm:spPr/>
    </dgm:pt>
    <dgm:pt modelId="{488447CA-732E-4324-9B3E-D9D3AE4D84B5}" type="pres">
      <dgm:prSet presAssocID="{EC948A3B-DF2A-4EF4-9352-C0799E318FCC}" presName="level2Shape" presStyleLbl="node3" presStyleIdx="3" presStyleCnt="4"/>
      <dgm:spPr/>
    </dgm:pt>
    <dgm:pt modelId="{AEAE74DB-6D97-48CA-8442-ABD4CD9BFEC0}" type="pres">
      <dgm:prSet presAssocID="{EC948A3B-DF2A-4EF4-9352-C0799E318FCC}" presName="hierChild3" presStyleCnt="0"/>
      <dgm:spPr/>
    </dgm:pt>
    <dgm:pt modelId="{85B5C5BB-C29D-4405-B4F4-AC7E2B6BD3F1}" type="pres">
      <dgm:prSet presAssocID="{CA2CD06D-ED0F-4D43-A52C-2B98B848C7E8}" presName="bgShapesFlow" presStyleCnt="0"/>
      <dgm:spPr/>
    </dgm:pt>
    <dgm:pt modelId="{139B2DEC-AD0C-4B39-A786-F3AAB198DF73}" type="pres">
      <dgm:prSet presAssocID="{203F62BA-E403-439E-BF16-ECF13D0F6419}" presName="rectComp" presStyleCnt="0"/>
      <dgm:spPr/>
    </dgm:pt>
    <dgm:pt modelId="{7F07A155-876B-47DF-ADCB-76E93751301E}" type="pres">
      <dgm:prSet presAssocID="{203F62BA-E403-439E-BF16-ECF13D0F6419}" presName="bgRect" presStyleLbl="bgShp" presStyleIdx="0" presStyleCnt="3"/>
      <dgm:spPr/>
    </dgm:pt>
    <dgm:pt modelId="{6471C538-E5C7-456B-AD1D-5C9A044995B0}" type="pres">
      <dgm:prSet presAssocID="{203F62BA-E403-439E-BF16-ECF13D0F6419}" presName="bgRectTx" presStyleLbl="bgShp" presStyleIdx="0" presStyleCnt="3">
        <dgm:presLayoutVars>
          <dgm:bulletEnabled val="1"/>
        </dgm:presLayoutVars>
      </dgm:prSet>
      <dgm:spPr/>
    </dgm:pt>
    <dgm:pt modelId="{91677C9F-FA52-48BC-9933-88BA0AC247D2}" type="pres">
      <dgm:prSet presAssocID="{203F62BA-E403-439E-BF16-ECF13D0F6419}" presName="spComp" presStyleCnt="0"/>
      <dgm:spPr/>
    </dgm:pt>
    <dgm:pt modelId="{4456FB7C-C9F4-4105-870E-450D084354A7}" type="pres">
      <dgm:prSet presAssocID="{203F62BA-E403-439E-BF16-ECF13D0F6419}" presName="vSp" presStyleCnt="0"/>
      <dgm:spPr/>
    </dgm:pt>
    <dgm:pt modelId="{612CEE10-7A73-40AB-BC9B-761C4BD73423}" type="pres">
      <dgm:prSet presAssocID="{743D39E6-E5A6-4FAE-9269-8BA4DB7A4A88}" presName="rectComp" presStyleCnt="0"/>
      <dgm:spPr/>
    </dgm:pt>
    <dgm:pt modelId="{0EC1765B-5A2D-4A19-BA73-640133643D45}" type="pres">
      <dgm:prSet presAssocID="{743D39E6-E5A6-4FAE-9269-8BA4DB7A4A88}" presName="bgRect" presStyleLbl="bgShp" presStyleIdx="1" presStyleCnt="3"/>
      <dgm:spPr/>
    </dgm:pt>
    <dgm:pt modelId="{833CACC4-0222-44EF-B30A-BD90672AAA8B}" type="pres">
      <dgm:prSet presAssocID="{743D39E6-E5A6-4FAE-9269-8BA4DB7A4A88}" presName="bgRectTx" presStyleLbl="bgShp" presStyleIdx="1" presStyleCnt="3">
        <dgm:presLayoutVars>
          <dgm:bulletEnabled val="1"/>
        </dgm:presLayoutVars>
      </dgm:prSet>
      <dgm:spPr/>
    </dgm:pt>
    <dgm:pt modelId="{DC5F9685-52F1-409F-9C0D-A0193DDF0F52}" type="pres">
      <dgm:prSet presAssocID="{743D39E6-E5A6-4FAE-9269-8BA4DB7A4A88}" presName="spComp" presStyleCnt="0"/>
      <dgm:spPr/>
    </dgm:pt>
    <dgm:pt modelId="{5C9D9379-52D8-4D59-9651-25D0C49E2700}" type="pres">
      <dgm:prSet presAssocID="{743D39E6-E5A6-4FAE-9269-8BA4DB7A4A88}" presName="vSp" presStyleCnt="0"/>
      <dgm:spPr/>
    </dgm:pt>
    <dgm:pt modelId="{29AFAB3F-3C0A-48E6-8957-6A9C52735FC3}" type="pres">
      <dgm:prSet presAssocID="{8BC2B849-6801-4CD9-B950-F2744E4B008A}" presName="rectComp" presStyleCnt="0"/>
      <dgm:spPr/>
    </dgm:pt>
    <dgm:pt modelId="{4F68741F-A547-4226-B56B-6AC010D646B4}" type="pres">
      <dgm:prSet presAssocID="{8BC2B849-6801-4CD9-B950-F2744E4B008A}" presName="bgRect" presStyleLbl="bgShp" presStyleIdx="2" presStyleCnt="3"/>
      <dgm:spPr/>
    </dgm:pt>
    <dgm:pt modelId="{CC8E610A-EC35-4CC2-8EF0-6082176DE155}" type="pres">
      <dgm:prSet presAssocID="{8BC2B849-6801-4CD9-B950-F2744E4B008A}" presName="bgRectTx" presStyleLbl="bgShp" presStyleIdx="2" presStyleCnt="3">
        <dgm:presLayoutVars>
          <dgm:bulletEnabled val="1"/>
        </dgm:presLayoutVars>
      </dgm:prSet>
      <dgm:spPr/>
    </dgm:pt>
  </dgm:ptLst>
  <dgm:cxnLst>
    <dgm:cxn modelId="{5F1D6B0C-9370-4324-A3F3-4E3F26B0B3B6}" type="presOf" srcId="{BD9C6ADB-D420-4920-B814-8633E5CEC424}" destId="{CB04B662-469B-42D1-BD3A-8FCAA3FD2CF9}" srcOrd="0" destOrd="0" presId="urn:microsoft.com/office/officeart/2005/8/layout/hierarchy6"/>
    <dgm:cxn modelId="{41296213-A3D9-4868-801D-73F91552C2EB}" srcId="{CA2CD06D-ED0F-4D43-A52C-2B98B848C7E8}" destId="{203F62BA-E403-439E-BF16-ECF13D0F6419}" srcOrd="1" destOrd="0" parTransId="{24CB4D9A-C50A-42D9-819C-5C611F1960AC}" sibTransId="{0898BC5E-BC4C-4636-B252-CA723C443D7E}"/>
    <dgm:cxn modelId="{DA862A23-044D-42C9-A6CA-88841B800225}" srcId="{CA2CD06D-ED0F-4D43-A52C-2B98B848C7E8}" destId="{743D39E6-E5A6-4FAE-9269-8BA4DB7A4A88}" srcOrd="2" destOrd="0" parTransId="{6E6C3878-C6C9-4B09-8AA9-02DF1F40E068}" sibTransId="{9792B759-013B-4B7A-B7B5-F52153B00110}"/>
    <dgm:cxn modelId="{009DD926-390C-4E75-9B89-EC1369FEBBC4}" type="presOf" srcId="{F00AC5C1-C7BB-43FB-AAE2-D9836F65A372}" destId="{FB0F7046-622D-4CE1-81BA-4D437CDA9D71}" srcOrd="0" destOrd="0" presId="urn:microsoft.com/office/officeart/2005/8/layout/hierarchy6"/>
    <dgm:cxn modelId="{3171E02D-D818-4928-A9A5-F4C7155763CE}" type="presOf" srcId="{8BC2B849-6801-4CD9-B950-F2744E4B008A}" destId="{CC8E610A-EC35-4CC2-8EF0-6082176DE155}" srcOrd="1" destOrd="0" presId="urn:microsoft.com/office/officeart/2005/8/layout/hierarchy6"/>
    <dgm:cxn modelId="{00DC1031-F695-4EF0-B3CC-124CB530C9B1}" srcId="{E78150D0-89BB-4357-B7A4-6888CFF43EF5}" destId="{A9A9BC1F-0339-4293-BA84-DC539F075CE4}" srcOrd="0" destOrd="0" parTransId="{0637EB62-69AF-4E67-96A9-62E8C6A3254D}" sibTransId="{EEED67D3-24EF-4424-9749-C2940E917162}"/>
    <dgm:cxn modelId="{4BFAB331-8B98-43A3-9704-3F1AB33AE59B}" srcId="{2972110F-4E99-47E2-AC30-B60816DAB61B}" destId="{E78150D0-89BB-4357-B7A4-6888CFF43EF5}" srcOrd="1" destOrd="0" parTransId="{F00AC5C1-C7BB-43FB-AAE2-D9836F65A372}" sibTransId="{917E9516-42BF-41AE-A07D-E6591B1124A2}"/>
    <dgm:cxn modelId="{CC69CB3D-C0B3-4183-A14C-600197C21C7E}" srcId="{E78150D0-89BB-4357-B7A4-6888CFF43EF5}" destId="{EC948A3B-DF2A-4EF4-9352-C0799E318FCC}" srcOrd="1" destOrd="0" parTransId="{47D597D3-4EAB-423D-BA79-E43FD434E635}" sibTransId="{24E57ADE-0C98-4894-AB6F-95AFB0D5105A}"/>
    <dgm:cxn modelId="{970A565B-AA59-496D-A03D-5A17F5DACD90}" type="presOf" srcId="{203F62BA-E403-439E-BF16-ECF13D0F6419}" destId="{7F07A155-876B-47DF-ADCB-76E93751301E}" srcOrd="0" destOrd="0" presId="urn:microsoft.com/office/officeart/2005/8/layout/hierarchy6"/>
    <dgm:cxn modelId="{1901854A-FEA7-46D1-A95E-F6DDE3ECC3A9}" type="presOf" srcId="{743D39E6-E5A6-4FAE-9269-8BA4DB7A4A88}" destId="{0EC1765B-5A2D-4A19-BA73-640133643D45}" srcOrd="0" destOrd="0" presId="urn:microsoft.com/office/officeart/2005/8/layout/hierarchy6"/>
    <dgm:cxn modelId="{466A9251-05C8-427D-977D-CC5B92A9F25B}" type="presOf" srcId="{E78150D0-89BB-4357-B7A4-6888CFF43EF5}" destId="{ADD907C1-B348-485D-8953-CA9A2403FC17}" srcOrd="0" destOrd="0" presId="urn:microsoft.com/office/officeart/2005/8/layout/hierarchy6"/>
    <dgm:cxn modelId="{C597D579-706E-416E-916C-E821C9E2F230}" type="presOf" srcId="{A9A9BC1F-0339-4293-BA84-DC539F075CE4}" destId="{B9050177-BEA1-4A20-B9E3-43F8D5A1C538}" srcOrd="0" destOrd="0" presId="urn:microsoft.com/office/officeart/2005/8/layout/hierarchy6"/>
    <dgm:cxn modelId="{34D42980-B85D-4821-BCBF-AB3C8193953A}" type="presOf" srcId="{EC948A3B-DF2A-4EF4-9352-C0799E318FCC}" destId="{488447CA-732E-4324-9B3E-D9D3AE4D84B5}" srcOrd="0" destOrd="0" presId="urn:microsoft.com/office/officeart/2005/8/layout/hierarchy6"/>
    <dgm:cxn modelId="{DFD14881-E3C3-447D-9FBD-F206364818BC}" type="presOf" srcId="{47D597D3-4EAB-423D-BA79-E43FD434E635}" destId="{CB6AF7DD-9C45-4F66-A2C0-807BEF23DAD8}" srcOrd="0" destOrd="0" presId="urn:microsoft.com/office/officeart/2005/8/layout/hierarchy6"/>
    <dgm:cxn modelId="{B49D0D84-35CC-43C2-A257-D7E4816C3085}" type="presOf" srcId="{8C568299-F07B-4D22-A65C-76F7D5D53CF9}" destId="{07C8F1E6-D634-4DA4-8A19-0AC5B12BD23A}" srcOrd="0" destOrd="0" presId="urn:microsoft.com/office/officeart/2005/8/layout/hierarchy6"/>
    <dgm:cxn modelId="{4862048E-BDE2-4084-BA93-5F3AF1CDF6FB}" type="presOf" srcId="{203F62BA-E403-439E-BF16-ECF13D0F6419}" destId="{6471C538-E5C7-456B-AD1D-5C9A044995B0}" srcOrd="1" destOrd="0" presId="urn:microsoft.com/office/officeart/2005/8/layout/hierarchy6"/>
    <dgm:cxn modelId="{8F268192-436A-4E83-B201-E3AC87DC90D1}" type="presOf" srcId="{73600298-9045-4517-87AB-EF4D271269E2}" destId="{71A58707-3D05-4E0F-803C-AEF0E9828B5E}" srcOrd="0" destOrd="0" presId="urn:microsoft.com/office/officeart/2005/8/layout/hierarchy6"/>
    <dgm:cxn modelId="{93447497-8F75-4A9E-B9E3-5B8592846495}" type="presOf" srcId="{2972110F-4E99-47E2-AC30-B60816DAB61B}" destId="{77867581-F0C7-4A99-A034-847BE0C6C5E3}" srcOrd="0" destOrd="0" presId="urn:microsoft.com/office/officeart/2005/8/layout/hierarchy6"/>
    <dgm:cxn modelId="{2DF78DA9-A569-452A-9360-70A8343E439E}" type="presOf" srcId="{0637EB62-69AF-4E67-96A9-62E8C6A3254D}" destId="{E023CFEF-A82E-4A83-A969-AE5DB0D4CE32}" srcOrd="0" destOrd="0" presId="urn:microsoft.com/office/officeart/2005/8/layout/hierarchy6"/>
    <dgm:cxn modelId="{8EF69EB1-5437-4C2C-BC87-963F0E3EE0D3}" type="presOf" srcId="{8BC2B849-6801-4CD9-B950-F2744E4B008A}" destId="{4F68741F-A547-4226-B56B-6AC010D646B4}" srcOrd="0" destOrd="0" presId="urn:microsoft.com/office/officeart/2005/8/layout/hierarchy6"/>
    <dgm:cxn modelId="{04886BB2-910A-4A72-BCEB-B2135443EC79}" srcId="{73600298-9045-4517-87AB-EF4D271269E2}" destId="{D35F41A3-9306-4990-B326-4DEC757C40A2}" srcOrd="1" destOrd="0" parTransId="{BD9C6ADB-D420-4920-B814-8633E5CEC424}" sibTransId="{6109158A-7824-4CBD-A452-96690B792FD3}"/>
    <dgm:cxn modelId="{D5A59BB3-2064-4D09-BD99-99FFD1478E81}" type="presOf" srcId="{D35F41A3-9306-4990-B326-4DEC757C40A2}" destId="{D948B074-F7BE-4619-9982-5AC788522687}" srcOrd="0" destOrd="0" presId="urn:microsoft.com/office/officeart/2005/8/layout/hierarchy6"/>
    <dgm:cxn modelId="{1A07E7B5-0321-41B3-873D-B24CF79F8518}" srcId="{73600298-9045-4517-87AB-EF4D271269E2}" destId="{8C568299-F07B-4D22-A65C-76F7D5D53CF9}" srcOrd="0" destOrd="0" parTransId="{0DB0D89A-EF8F-4BC0-AAC2-082501E4C696}" sibTransId="{9B74CB56-C617-4C6B-B42F-E50FA6836D4A}"/>
    <dgm:cxn modelId="{F4A1DDC0-D70B-491A-B5D9-DCBEBD780780}" type="presOf" srcId="{546E25A2-DBBE-4966-BAE9-92CA66FC1414}" destId="{2E5EBA26-0F9B-47AF-A20D-AA1F57F301DA}" srcOrd="0" destOrd="0" presId="urn:microsoft.com/office/officeart/2005/8/layout/hierarchy6"/>
    <dgm:cxn modelId="{783C8FC2-D3CF-44CF-B7D6-36C9B6D04BF5}" type="presOf" srcId="{0DB0D89A-EF8F-4BC0-AAC2-082501E4C696}" destId="{F55EE5A2-9D22-4697-AD31-9B5E79F044EE}" srcOrd="0" destOrd="0" presId="urn:microsoft.com/office/officeart/2005/8/layout/hierarchy6"/>
    <dgm:cxn modelId="{82F39CCB-75F2-45BA-836C-040A048CDA17}" srcId="{CA2CD06D-ED0F-4D43-A52C-2B98B848C7E8}" destId="{2972110F-4E99-47E2-AC30-B60816DAB61B}" srcOrd="0" destOrd="0" parTransId="{748D22B5-A9E3-4D7B-AAF1-4350934D6E8B}" sibTransId="{88896E3B-ADC2-455D-8D14-9FB234A4E207}"/>
    <dgm:cxn modelId="{230BFDDA-9946-4978-913D-0565A6D7FBC3}" type="presOf" srcId="{743D39E6-E5A6-4FAE-9269-8BA4DB7A4A88}" destId="{833CACC4-0222-44EF-B30A-BD90672AAA8B}" srcOrd="1" destOrd="0" presId="urn:microsoft.com/office/officeart/2005/8/layout/hierarchy6"/>
    <dgm:cxn modelId="{7EFA0DE3-6C2C-49F3-B808-987ACFCECC22}" srcId="{2972110F-4E99-47E2-AC30-B60816DAB61B}" destId="{73600298-9045-4517-87AB-EF4D271269E2}" srcOrd="0" destOrd="0" parTransId="{546E25A2-DBBE-4966-BAE9-92CA66FC1414}" sibTransId="{23BEE482-275F-479F-A63D-B413A3683021}"/>
    <dgm:cxn modelId="{F91A71FE-DDDE-412A-8374-C7ED4E113964}" type="presOf" srcId="{CA2CD06D-ED0F-4D43-A52C-2B98B848C7E8}" destId="{91B2D517-AB50-4B72-8E7B-7081AE8CB871}" srcOrd="0" destOrd="0" presId="urn:microsoft.com/office/officeart/2005/8/layout/hierarchy6"/>
    <dgm:cxn modelId="{D561A5FE-3303-4730-BD00-1B50C5AA86AF}" srcId="{CA2CD06D-ED0F-4D43-A52C-2B98B848C7E8}" destId="{8BC2B849-6801-4CD9-B950-F2744E4B008A}" srcOrd="3" destOrd="0" parTransId="{24232C05-415F-479B-BC1E-6017BE9F6F04}" sibTransId="{20245CD2-3A44-46E2-982A-F1F640EAF802}"/>
    <dgm:cxn modelId="{6894AD0B-9584-46ED-9DB8-E7A549F94895}" type="presParOf" srcId="{91B2D517-AB50-4B72-8E7B-7081AE8CB871}" destId="{C97BFD11-2D6A-4A64-A8EC-3A902488A4D2}" srcOrd="0" destOrd="0" presId="urn:microsoft.com/office/officeart/2005/8/layout/hierarchy6"/>
    <dgm:cxn modelId="{593B1FAE-30AF-4D67-91EA-67DEC7330D6A}" type="presParOf" srcId="{C97BFD11-2D6A-4A64-A8EC-3A902488A4D2}" destId="{EE2E11E4-DE83-44AD-88B0-F4A467BF0FE4}" srcOrd="0" destOrd="0" presId="urn:microsoft.com/office/officeart/2005/8/layout/hierarchy6"/>
    <dgm:cxn modelId="{0DD00281-DA47-4AE2-8775-AEC4D1FA4036}" type="presParOf" srcId="{C97BFD11-2D6A-4A64-A8EC-3A902488A4D2}" destId="{C71ECD6A-0D5E-40D2-8188-06E222E3A495}" srcOrd="1" destOrd="0" presId="urn:microsoft.com/office/officeart/2005/8/layout/hierarchy6"/>
    <dgm:cxn modelId="{A77C40FD-70C4-46EF-B365-7A27EEA953F9}" type="presParOf" srcId="{C71ECD6A-0D5E-40D2-8188-06E222E3A495}" destId="{C07BA77C-94B0-4F89-AD13-CE949D2D09E4}" srcOrd="0" destOrd="0" presId="urn:microsoft.com/office/officeart/2005/8/layout/hierarchy6"/>
    <dgm:cxn modelId="{0D06C5F1-75E2-4EC4-A3C8-205D6A78DAF9}" type="presParOf" srcId="{C07BA77C-94B0-4F89-AD13-CE949D2D09E4}" destId="{77867581-F0C7-4A99-A034-847BE0C6C5E3}" srcOrd="0" destOrd="0" presId="urn:microsoft.com/office/officeart/2005/8/layout/hierarchy6"/>
    <dgm:cxn modelId="{42FF2C8C-843D-465A-81B3-F9EE8B3CEF60}" type="presParOf" srcId="{C07BA77C-94B0-4F89-AD13-CE949D2D09E4}" destId="{A7FB0EBE-AE88-4A0F-9656-1E4DC31CE009}" srcOrd="1" destOrd="0" presId="urn:microsoft.com/office/officeart/2005/8/layout/hierarchy6"/>
    <dgm:cxn modelId="{EEEF8C24-0F5C-4E4F-AAAD-50829A63E3A9}" type="presParOf" srcId="{A7FB0EBE-AE88-4A0F-9656-1E4DC31CE009}" destId="{2E5EBA26-0F9B-47AF-A20D-AA1F57F301DA}" srcOrd="0" destOrd="0" presId="urn:microsoft.com/office/officeart/2005/8/layout/hierarchy6"/>
    <dgm:cxn modelId="{B102FAB7-28F0-40F5-B923-6000C24E1157}" type="presParOf" srcId="{A7FB0EBE-AE88-4A0F-9656-1E4DC31CE009}" destId="{AF6797B3-C4A2-457A-99F6-B73F802F3F45}" srcOrd="1" destOrd="0" presId="urn:microsoft.com/office/officeart/2005/8/layout/hierarchy6"/>
    <dgm:cxn modelId="{DC1855D2-F4AF-42FB-A62C-F1746F3E824F}" type="presParOf" srcId="{AF6797B3-C4A2-457A-99F6-B73F802F3F45}" destId="{71A58707-3D05-4E0F-803C-AEF0E9828B5E}" srcOrd="0" destOrd="0" presId="urn:microsoft.com/office/officeart/2005/8/layout/hierarchy6"/>
    <dgm:cxn modelId="{E5A6373B-2DC4-412A-9CAF-50A9A0DCD4B3}" type="presParOf" srcId="{AF6797B3-C4A2-457A-99F6-B73F802F3F45}" destId="{4CC37D9F-AD26-42E4-BFE0-0044679AADE3}" srcOrd="1" destOrd="0" presId="urn:microsoft.com/office/officeart/2005/8/layout/hierarchy6"/>
    <dgm:cxn modelId="{986FF61B-43CE-4515-B85B-1F98715D7C2A}" type="presParOf" srcId="{4CC37D9F-AD26-42E4-BFE0-0044679AADE3}" destId="{F55EE5A2-9D22-4697-AD31-9B5E79F044EE}" srcOrd="0" destOrd="0" presId="urn:microsoft.com/office/officeart/2005/8/layout/hierarchy6"/>
    <dgm:cxn modelId="{B9ECA62E-9A3E-4320-BDAC-3607092351AF}" type="presParOf" srcId="{4CC37D9F-AD26-42E4-BFE0-0044679AADE3}" destId="{1B6BD4D2-D0DD-48E8-BDAD-36F5DD9B4B9F}" srcOrd="1" destOrd="0" presId="urn:microsoft.com/office/officeart/2005/8/layout/hierarchy6"/>
    <dgm:cxn modelId="{F2984903-7BCA-4FEC-983C-3681C2BC8140}" type="presParOf" srcId="{1B6BD4D2-D0DD-48E8-BDAD-36F5DD9B4B9F}" destId="{07C8F1E6-D634-4DA4-8A19-0AC5B12BD23A}" srcOrd="0" destOrd="0" presId="urn:microsoft.com/office/officeart/2005/8/layout/hierarchy6"/>
    <dgm:cxn modelId="{4E8D2AE1-8B63-4628-955A-F15655A333B8}" type="presParOf" srcId="{1B6BD4D2-D0DD-48E8-BDAD-36F5DD9B4B9F}" destId="{C37C527F-D131-428F-A108-9901CBB3A476}" srcOrd="1" destOrd="0" presId="urn:microsoft.com/office/officeart/2005/8/layout/hierarchy6"/>
    <dgm:cxn modelId="{DBDDCD32-2D9F-4670-9FEF-69702C276827}" type="presParOf" srcId="{4CC37D9F-AD26-42E4-BFE0-0044679AADE3}" destId="{CB04B662-469B-42D1-BD3A-8FCAA3FD2CF9}" srcOrd="2" destOrd="0" presId="urn:microsoft.com/office/officeart/2005/8/layout/hierarchy6"/>
    <dgm:cxn modelId="{09017478-7B63-4651-9D4B-8A10F8B7C759}" type="presParOf" srcId="{4CC37D9F-AD26-42E4-BFE0-0044679AADE3}" destId="{C50D66A1-4E84-4110-8480-BA60074FB895}" srcOrd="3" destOrd="0" presId="urn:microsoft.com/office/officeart/2005/8/layout/hierarchy6"/>
    <dgm:cxn modelId="{C53803CF-198A-451E-A98C-8B1D29959DFC}" type="presParOf" srcId="{C50D66A1-4E84-4110-8480-BA60074FB895}" destId="{D948B074-F7BE-4619-9982-5AC788522687}" srcOrd="0" destOrd="0" presId="urn:microsoft.com/office/officeart/2005/8/layout/hierarchy6"/>
    <dgm:cxn modelId="{BEFB6382-5C3B-41E2-B16B-02150B262D39}" type="presParOf" srcId="{C50D66A1-4E84-4110-8480-BA60074FB895}" destId="{1033E002-FF62-4420-95BF-E82ADB3CCF3F}" srcOrd="1" destOrd="0" presId="urn:microsoft.com/office/officeart/2005/8/layout/hierarchy6"/>
    <dgm:cxn modelId="{E506C7E5-ACF5-47D2-B4C5-1D818017D77C}" type="presParOf" srcId="{A7FB0EBE-AE88-4A0F-9656-1E4DC31CE009}" destId="{FB0F7046-622D-4CE1-81BA-4D437CDA9D71}" srcOrd="2" destOrd="0" presId="urn:microsoft.com/office/officeart/2005/8/layout/hierarchy6"/>
    <dgm:cxn modelId="{F62D0C0D-6E87-49C4-B236-7C0295B52E6C}" type="presParOf" srcId="{A7FB0EBE-AE88-4A0F-9656-1E4DC31CE009}" destId="{9F0D6FB0-1081-4C2B-AF76-5948587BADFC}" srcOrd="3" destOrd="0" presId="urn:microsoft.com/office/officeart/2005/8/layout/hierarchy6"/>
    <dgm:cxn modelId="{7E20A1CB-384A-41E1-AA06-29CF05699051}" type="presParOf" srcId="{9F0D6FB0-1081-4C2B-AF76-5948587BADFC}" destId="{ADD907C1-B348-485D-8953-CA9A2403FC17}" srcOrd="0" destOrd="0" presId="urn:microsoft.com/office/officeart/2005/8/layout/hierarchy6"/>
    <dgm:cxn modelId="{CCEF35B6-84DA-47B2-96A2-18E93A5E6524}" type="presParOf" srcId="{9F0D6FB0-1081-4C2B-AF76-5948587BADFC}" destId="{D89AC164-C0B5-4571-95EE-ADA6C13D75D0}" srcOrd="1" destOrd="0" presId="urn:microsoft.com/office/officeart/2005/8/layout/hierarchy6"/>
    <dgm:cxn modelId="{B312A57B-4A17-4815-BB22-C3AA67A65E75}" type="presParOf" srcId="{D89AC164-C0B5-4571-95EE-ADA6C13D75D0}" destId="{E023CFEF-A82E-4A83-A969-AE5DB0D4CE32}" srcOrd="0" destOrd="0" presId="urn:microsoft.com/office/officeart/2005/8/layout/hierarchy6"/>
    <dgm:cxn modelId="{5F81C106-0CF2-4E66-944C-8C80B95847A3}" type="presParOf" srcId="{D89AC164-C0B5-4571-95EE-ADA6C13D75D0}" destId="{F3682F6D-4209-421B-BC7C-04B398AFCBF8}" srcOrd="1" destOrd="0" presId="urn:microsoft.com/office/officeart/2005/8/layout/hierarchy6"/>
    <dgm:cxn modelId="{8D19D7D9-0CB2-4BBD-AED5-62149A49728A}" type="presParOf" srcId="{F3682F6D-4209-421B-BC7C-04B398AFCBF8}" destId="{B9050177-BEA1-4A20-B9E3-43F8D5A1C538}" srcOrd="0" destOrd="0" presId="urn:microsoft.com/office/officeart/2005/8/layout/hierarchy6"/>
    <dgm:cxn modelId="{C6987A21-FD30-4644-9811-971AF0EE6A47}" type="presParOf" srcId="{F3682F6D-4209-421B-BC7C-04B398AFCBF8}" destId="{A8EA6F1F-B645-4273-B45C-98F2F760D051}" srcOrd="1" destOrd="0" presId="urn:microsoft.com/office/officeart/2005/8/layout/hierarchy6"/>
    <dgm:cxn modelId="{5C087CB7-1E74-4381-BE0A-6CED1626D513}" type="presParOf" srcId="{D89AC164-C0B5-4571-95EE-ADA6C13D75D0}" destId="{CB6AF7DD-9C45-4F66-A2C0-807BEF23DAD8}" srcOrd="2" destOrd="0" presId="urn:microsoft.com/office/officeart/2005/8/layout/hierarchy6"/>
    <dgm:cxn modelId="{02A47EEA-0799-477A-97BA-20F9E1B19FD6}" type="presParOf" srcId="{D89AC164-C0B5-4571-95EE-ADA6C13D75D0}" destId="{2E407CA3-5539-4DD4-97A9-D4817BE16F04}" srcOrd="3" destOrd="0" presId="urn:microsoft.com/office/officeart/2005/8/layout/hierarchy6"/>
    <dgm:cxn modelId="{A02A8835-CFBC-457C-85F9-499DBF8896FB}" type="presParOf" srcId="{2E407CA3-5539-4DD4-97A9-D4817BE16F04}" destId="{488447CA-732E-4324-9B3E-D9D3AE4D84B5}" srcOrd="0" destOrd="0" presId="urn:microsoft.com/office/officeart/2005/8/layout/hierarchy6"/>
    <dgm:cxn modelId="{48202561-8FC9-4517-919D-04C48B7470B6}" type="presParOf" srcId="{2E407CA3-5539-4DD4-97A9-D4817BE16F04}" destId="{AEAE74DB-6D97-48CA-8442-ABD4CD9BFEC0}" srcOrd="1" destOrd="0" presId="urn:microsoft.com/office/officeart/2005/8/layout/hierarchy6"/>
    <dgm:cxn modelId="{EAD1A93B-52E3-4DEB-BE6B-62A04D7BC17D}" type="presParOf" srcId="{91B2D517-AB50-4B72-8E7B-7081AE8CB871}" destId="{85B5C5BB-C29D-4405-B4F4-AC7E2B6BD3F1}" srcOrd="1" destOrd="0" presId="urn:microsoft.com/office/officeart/2005/8/layout/hierarchy6"/>
    <dgm:cxn modelId="{3BEB80CF-7AB9-4B6D-A3A0-5ED8F187532C}" type="presParOf" srcId="{85B5C5BB-C29D-4405-B4F4-AC7E2B6BD3F1}" destId="{139B2DEC-AD0C-4B39-A786-F3AAB198DF73}" srcOrd="0" destOrd="0" presId="urn:microsoft.com/office/officeart/2005/8/layout/hierarchy6"/>
    <dgm:cxn modelId="{572CBF7E-8CE8-4896-8A8F-4C4DE88EBD12}" type="presParOf" srcId="{139B2DEC-AD0C-4B39-A786-F3AAB198DF73}" destId="{7F07A155-876B-47DF-ADCB-76E93751301E}" srcOrd="0" destOrd="0" presId="urn:microsoft.com/office/officeart/2005/8/layout/hierarchy6"/>
    <dgm:cxn modelId="{BE913B7D-739A-48C9-8873-C31C8A061537}" type="presParOf" srcId="{139B2DEC-AD0C-4B39-A786-F3AAB198DF73}" destId="{6471C538-E5C7-456B-AD1D-5C9A044995B0}" srcOrd="1" destOrd="0" presId="urn:microsoft.com/office/officeart/2005/8/layout/hierarchy6"/>
    <dgm:cxn modelId="{7AF8D8BC-0BBD-44DC-A6EB-C02782BCB5F4}" type="presParOf" srcId="{85B5C5BB-C29D-4405-B4F4-AC7E2B6BD3F1}" destId="{91677C9F-FA52-48BC-9933-88BA0AC247D2}" srcOrd="1" destOrd="0" presId="urn:microsoft.com/office/officeart/2005/8/layout/hierarchy6"/>
    <dgm:cxn modelId="{6245B9D5-F1B4-4983-B6A5-8C12B5B118BF}" type="presParOf" srcId="{91677C9F-FA52-48BC-9933-88BA0AC247D2}" destId="{4456FB7C-C9F4-4105-870E-450D084354A7}" srcOrd="0" destOrd="0" presId="urn:microsoft.com/office/officeart/2005/8/layout/hierarchy6"/>
    <dgm:cxn modelId="{DA478185-A775-4AA8-ACC9-F2465EB203BA}" type="presParOf" srcId="{85B5C5BB-C29D-4405-B4F4-AC7E2B6BD3F1}" destId="{612CEE10-7A73-40AB-BC9B-761C4BD73423}" srcOrd="2" destOrd="0" presId="urn:microsoft.com/office/officeart/2005/8/layout/hierarchy6"/>
    <dgm:cxn modelId="{EBE7A6A9-6485-4D48-826C-C5EE79F03192}" type="presParOf" srcId="{612CEE10-7A73-40AB-BC9B-761C4BD73423}" destId="{0EC1765B-5A2D-4A19-BA73-640133643D45}" srcOrd="0" destOrd="0" presId="urn:microsoft.com/office/officeart/2005/8/layout/hierarchy6"/>
    <dgm:cxn modelId="{9571D7DC-F44B-410A-BF0B-BFCE5AB9D2BF}" type="presParOf" srcId="{612CEE10-7A73-40AB-BC9B-761C4BD73423}" destId="{833CACC4-0222-44EF-B30A-BD90672AAA8B}" srcOrd="1" destOrd="0" presId="urn:microsoft.com/office/officeart/2005/8/layout/hierarchy6"/>
    <dgm:cxn modelId="{B13CCC2A-5E0E-4AE9-91C4-826E35BABE9E}" type="presParOf" srcId="{85B5C5BB-C29D-4405-B4F4-AC7E2B6BD3F1}" destId="{DC5F9685-52F1-409F-9C0D-A0193DDF0F52}" srcOrd="3" destOrd="0" presId="urn:microsoft.com/office/officeart/2005/8/layout/hierarchy6"/>
    <dgm:cxn modelId="{AB2D05C5-42F7-4D87-AE85-86EAD9EF5020}" type="presParOf" srcId="{DC5F9685-52F1-409F-9C0D-A0193DDF0F52}" destId="{5C9D9379-52D8-4D59-9651-25D0C49E2700}" srcOrd="0" destOrd="0" presId="urn:microsoft.com/office/officeart/2005/8/layout/hierarchy6"/>
    <dgm:cxn modelId="{D2F8432D-DD07-4AF0-AA27-424C3C812385}" type="presParOf" srcId="{85B5C5BB-C29D-4405-B4F4-AC7E2B6BD3F1}" destId="{29AFAB3F-3C0A-48E6-8957-6A9C52735FC3}" srcOrd="4" destOrd="0" presId="urn:microsoft.com/office/officeart/2005/8/layout/hierarchy6"/>
    <dgm:cxn modelId="{D27E26C1-9978-4405-B9C0-96C987D8D023}" type="presParOf" srcId="{29AFAB3F-3C0A-48E6-8957-6A9C52735FC3}" destId="{4F68741F-A547-4226-B56B-6AC010D646B4}" srcOrd="0" destOrd="0" presId="urn:microsoft.com/office/officeart/2005/8/layout/hierarchy6"/>
    <dgm:cxn modelId="{9EC80A09-525D-412B-B8BA-4A9A010DD969}" type="presParOf" srcId="{29AFAB3F-3C0A-48E6-8957-6A9C52735FC3}" destId="{CC8E610A-EC35-4CC2-8EF0-6082176DE155}"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8741F-A547-4226-B56B-6AC010D646B4}">
      <dsp:nvSpPr>
        <dsp:cNvPr id="0" name=""/>
        <dsp:cNvSpPr/>
      </dsp:nvSpPr>
      <dsp:spPr>
        <a:xfrm>
          <a:off x="0" y="3445643"/>
          <a:ext cx="9432758" cy="1046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Race</a:t>
          </a:r>
        </a:p>
      </dsp:txBody>
      <dsp:txXfrm>
        <a:off x="0" y="3445643"/>
        <a:ext cx="2829827" cy="1046446"/>
      </dsp:txXfrm>
    </dsp:sp>
    <dsp:sp modelId="{0EC1765B-5A2D-4A19-BA73-640133643D45}">
      <dsp:nvSpPr>
        <dsp:cNvPr id="0" name=""/>
        <dsp:cNvSpPr/>
      </dsp:nvSpPr>
      <dsp:spPr>
        <a:xfrm>
          <a:off x="0" y="2224789"/>
          <a:ext cx="9432758" cy="1046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Ethnicity</a:t>
          </a:r>
        </a:p>
      </dsp:txBody>
      <dsp:txXfrm>
        <a:off x="0" y="2224789"/>
        <a:ext cx="2829827" cy="1046446"/>
      </dsp:txXfrm>
    </dsp:sp>
    <dsp:sp modelId="{7F07A155-876B-47DF-ADCB-76E93751301E}">
      <dsp:nvSpPr>
        <dsp:cNvPr id="0" name=""/>
        <dsp:cNvSpPr/>
      </dsp:nvSpPr>
      <dsp:spPr>
        <a:xfrm>
          <a:off x="0" y="1003934"/>
          <a:ext cx="9432758" cy="104644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Two Categories:</a:t>
          </a:r>
        </a:p>
      </dsp:txBody>
      <dsp:txXfrm>
        <a:off x="0" y="1003934"/>
        <a:ext cx="2829827" cy="1046446"/>
      </dsp:txXfrm>
    </dsp:sp>
    <dsp:sp modelId="{77867581-F0C7-4A99-A034-847BE0C6C5E3}">
      <dsp:nvSpPr>
        <dsp:cNvPr id="0" name=""/>
        <dsp:cNvSpPr/>
      </dsp:nvSpPr>
      <dsp:spPr>
        <a:xfrm>
          <a:off x="5382936" y="1091138"/>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ACS Population Breakdown</a:t>
          </a:r>
        </a:p>
      </dsp:txBody>
      <dsp:txXfrm>
        <a:off x="5408477" y="1116679"/>
        <a:ext cx="1256976" cy="820956"/>
      </dsp:txXfrm>
    </dsp:sp>
    <dsp:sp modelId="{2E5EBA26-0F9B-47AF-A20D-AA1F57F301DA}">
      <dsp:nvSpPr>
        <dsp:cNvPr id="0" name=""/>
        <dsp:cNvSpPr/>
      </dsp:nvSpPr>
      <dsp:spPr>
        <a:xfrm>
          <a:off x="4336489" y="1963177"/>
          <a:ext cx="1700475" cy="348815"/>
        </a:xfrm>
        <a:custGeom>
          <a:avLst/>
          <a:gdLst/>
          <a:ahLst/>
          <a:cxnLst/>
          <a:rect l="0" t="0" r="0" b="0"/>
          <a:pathLst>
            <a:path>
              <a:moveTo>
                <a:pt x="1700475" y="0"/>
              </a:moveTo>
              <a:lnTo>
                <a:pt x="1700475" y="174407"/>
              </a:lnTo>
              <a:lnTo>
                <a:pt x="0" y="174407"/>
              </a:lnTo>
              <a:lnTo>
                <a:pt x="0" y="3488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A58707-3D05-4E0F-803C-AEF0E9828B5E}">
      <dsp:nvSpPr>
        <dsp:cNvPr id="0" name=""/>
        <dsp:cNvSpPr/>
      </dsp:nvSpPr>
      <dsp:spPr>
        <a:xfrm>
          <a:off x="3682460" y="2311993"/>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Hispanic or Latino</a:t>
          </a:r>
        </a:p>
      </dsp:txBody>
      <dsp:txXfrm>
        <a:off x="3708001" y="2337534"/>
        <a:ext cx="1256976" cy="820956"/>
      </dsp:txXfrm>
    </dsp:sp>
    <dsp:sp modelId="{F55EE5A2-9D22-4697-AD31-9B5E79F044EE}">
      <dsp:nvSpPr>
        <dsp:cNvPr id="0" name=""/>
        <dsp:cNvSpPr/>
      </dsp:nvSpPr>
      <dsp:spPr>
        <a:xfrm>
          <a:off x="3486251" y="3184031"/>
          <a:ext cx="850237" cy="348815"/>
        </a:xfrm>
        <a:custGeom>
          <a:avLst/>
          <a:gdLst/>
          <a:ahLst/>
          <a:cxnLst/>
          <a:rect l="0" t="0" r="0" b="0"/>
          <a:pathLst>
            <a:path>
              <a:moveTo>
                <a:pt x="850237" y="0"/>
              </a:moveTo>
              <a:lnTo>
                <a:pt x="850237" y="174407"/>
              </a:lnTo>
              <a:lnTo>
                <a:pt x="0" y="174407"/>
              </a:lnTo>
              <a:lnTo>
                <a:pt x="0"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C8F1E6-D634-4DA4-8A19-0AC5B12BD23A}">
      <dsp:nvSpPr>
        <dsp:cNvPr id="0" name=""/>
        <dsp:cNvSpPr/>
      </dsp:nvSpPr>
      <dsp:spPr>
        <a:xfrm>
          <a:off x="2832222"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White</a:t>
          </a:r>
        </a:p>
      </dsp:txBody>
      <dsp:txXfrm>
        <a:off x="2857763" y="3558388"/>
        <a:ext cx="1256976" cy="820956"/>
      </dsp:txXfrm>
    </dsp:sp>
    <dsp:sp modelId="{CB04B662-469B-42D1-BD3A-8FCAA3FD2CF9}">
      <dsp:nvSpPr>
        <dsp:cNvPr id="0" name=""/>
        <dsp:cNvSpPr/>
      </dsp:nvSpPr>
      <dsp:spPr>
        <a:xfrm>
          <a:off x="4336489" y="3184031"/>
          <a:ext cx="850237" cy="348815"/>
        </a:xfrm>
        <a:custGeom>
          <a:avLst/>
          <a:gdLst/>
          <a:ahLst/>
          <a:cxnLst/>
          <a:rect l="0" t="0" r="0" b="0"/>
          <a:pathLst>
            <a:path>
              <a:moveTo>
                <a:pt x="0" y="0"/>
              </a:moveTo>
              <a:lnTo>
                <a:pt x="0" y="174407"/>
              </a:lnTo>
              <a:lnTo>
                <a:pt x="850237" y="174407"/>
              </a:lnTo>
              <a:lnTo>
                <a:pt x="850237"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48B074-F7BE-4619-9982-5AC788522687}">
      <dsp:nvSpPr>
        <dsp:cNvPr id="0" name=""/>
        <dsp:cNvSpPr/>
      </dsp:nvSpPr>
      <dsp:spPr>
        <a:xfrm>
          <a:off x="4532698"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People of Color (Black, Asian, etc.)</a:t>
          </a:r>
        </a:p>
      </dsp:txBody>
      <dsp:txXfrm>
        <a:off x="4558239" y="3558388"/>
        <a:ext cx="1256976" cy="820956"/>
      </dsp:txXfrm>
    </dsp:sp>
    <dsp:sp modelId="{FB0F7046-622D-4CE1-81BA-4D437CDA9D71}">
      <dsp:nvSpPr>
        <dsp:cNvPr id="0" name=""/>
        <dsp:cNvSpPr/>
      </dsp:nvSpPr>
      <dsp:spPr>
        <a:xfrm>
          <a:off x="6036965" y="1963177"/>
          <a:ext cx="1700475" cy="348815"/>
        </a:xfrm>
        <a:custGeom>
          <a:avLst/>
          <a:gdLst/>
          <a:ahLst/>
          <a:cxnLst/>
          <a:rect l="0" t="0" r="0" b="0"/>
          <a:pathLst>
            <a:path>
              <a:moveTo>
                <a:pt x="0" y="0"/>
              </a:moveTo>
              <a:lnTo>
                <a:pt x="0" y="174407"/>
              </a:lnTo>
              <a:lnTo>
                <a:pt x="1700475" y="174407"/>
              </a:lnTo>
              <a:lnTo>
                <a:pt x="1700475" y="3488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D907C1-B348-485D-8953-CA9A2403FC17}">
      <dsp:nvSpPr>
        <dsp:cNvPr id="0" name=""/>
        <dsp:cNvSpPr/>
      </dsp:nvSpPr>
      <dsp:spPr>
        <a:xfrm>
          <a:off x="7083411" y="2311993"/>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Non-Hispanic or Latino</a:t>
          </a:r>
        </a:p>
      </dsp:txBody>
      <dsp:txXfrm>
        <a:off x="7108952" y="2337534"/>
        <a:ext cx="1256976" cy="820956"/>
      </dsp:txXfrm>
    </dsp:sp>
    <dsp:sp modelId="{E023CFEF-A82E-4A83-A969-AE5DB0D4CE32}">
      <dsp:nvSpPr>
        <dsp:cNvPr id="0" name=""/>
        <dsp:cNvSpPr/>
      </dsp:nvSpPr>
      <dsp:spPr>
        <a:xfrm>
          <a:off x="6887202" y="3184031"/>
          <a:ext cx="850237" cy="348815"/>
        </a:xfrm>
        <a:custGeom>
          <a:avLst/>
          <a:gdLst/>
          <a:ahLst/>
          <a:cxnLst/>
          <a:rect l="0" t="0" r="0" b="0"/>
          <a:pathLst>
            <a:path>
              <a:moveTo>
                <a:pt x="850237" y="0"/>
              </a:moveTo>
              <a:lnTo>
                <a:pt x="850237" y="174407"/>
              </a:lnTo>
              <a:lnTo>
                <a:pt x="0" y="174407"/>
              </a:lnTo>
              <a:lnTo>
                <a:pt x="0"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50177-BEA1-4A20-B9E3-43F8D5A1C538}">
      <dsp:nvSpPr>
        <dsp:cNvPr id="0" name=""/>
        <dsp:cNvSpPr/>
      </dsp:nvSpPr>
      <dsp:spPr>
        <a:xfrm>
          <a:off x="6233173"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White</a:t>
          </a:r>
        </a:p>
      </dsp:txBody>
      <dsp:txXfrm>
        <a:off x="6258714" y="3558388"/>
        <a:ext cx="1256976" cy="820956"/>
      </dsp:txXfrm>
    </dsp:sp>
    <dsp:sp modelId="{CB6AF7DD-9C45-4F66-A2C0-807BEF23DAD8}">
      <dsp:nvSpPr>
        <dsp:cNvPr id="0" name=""/>
        <dsp:cNvSpPr/>
      </dsp:nvSpPr>
      <dsp:spPr>
        <a:xfrm>
          <a:off x="7737440" y="3184031"/>
          <a:ext cx="850237" cy="348815"/>
        </a:xfrm>
        <a:custGeom>
          <a:avLst/>
          <a:gdLst/>
          <a:ahLst/>
          <a:cxnLst/>
          <a:rect l="0" t="0" r="0" b="0"/>
          <a:pathLst>
            <a:path>
              <a:moveTo>
                <a:pt x="0" y="0"/>
              </a:moveTo>
              <a:lnTo>
                <a:pt x="0" y="174407"/>
              </a:lnTo>
              <a:lnTo>
                <a:pt x="850237" y="174407"/>
              </a:lnTo>
              <a:lnTo>
                <a:pt x="850237" y="3488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8447CA-732E-4324-9B3E-D9D3AE4D84B5}">
      <dsp:nvSpPr>
        <dsp:cNvPr id="0" name=""/>
        <dsp:cNvSpPr/>
      </dsp:nvSpPr>
      <dsp:spPr>
        <a:xfrm>
          <a:off x="7933649" y="3532847"/>
          <a:ext cx="1308058" cy="872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People of Color (Black, Asian, etc.)</a:t>
          </a:r>
        </a:p>
      </dsp:txBody>
      <dsp:txXfrm>
        <a:off x="7959190" y="3558388"/>
        <a:ext cx="1256976" cy="8209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1B088-6D6B-46A0-8B26-367A6A531CBF}" type="datetimeFigureOut">
              <a:rPr lang="en-US" smtClean="0"/>
              <a:t>6/1/2024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4B8AA-A5A5-4581-AF76-5F7F8589045B}" type="slidenum">
              <a:rPr lang="en-US" smtClean="0"/>
              <a:t>‹#›</a:t>
            </a:fld>
            <a:endParaRPr lang="en-US"/>
          </a:p>
        </p:txBody>
      </p:sp>
    </p:spTree>
    <p:extLst>
      <p:ext uri="{BB962C8B-B14F-4D97-AF65-F5344CB8AC3E}">
        <p14:creationId xmlns:p14="http://schemas.microsoft.com/office/powerpoint/2010/main" val="2930684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1</a:t>
            </a:fld>
            <a:endParaRPr lang="en-US"/>
          </a:p>
        </p:txBody>
      </p:sp>
    </p:spTree>
    <p:extLst>
      <p:ext uri="{BB962C8B-B14F-4D97-AF65-F5344CB8AC3E}">
        <p14:creationId xmlns:p14="http://schemas.microsoft.com/office/powerpoint/2010/main" val="2484265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inform aspects of the empirical model </a:t>
            </a:r>
          </a:p>
        </p:txBody>
      </p:sp>
      <p:sp>
        <p:nvSpPr>
          <p:cNvPr id="4" name="Slide Number Placeholder 3"/>
          <p:cNvSpPr>
            <a:spLocks noGrp="1"/>
          </p:cNvSpPr>
          <p:nvPr>
            <p:ph type="sldNum" sz="quarter" idx="5"/>
          </p:nvPr>
        </p:nvSpPr>
        <p:spPr/>
        <p:txBody>
          <a:bodyPr/>
          <a:lstStyle/>
          <a:p>
            <a:fld id="{8E64B8AA-A5A5-4581-AF76-5F7F8589045B}" type="slidenum">
              <a:rPr lang="en-US" smtClean="0"/>
              <a:t>10</a:t>
            </a:fld>
            <a:endParaRPr lang="en-US"/>
          </a:p>
        </p:txBody>
      </p:sp>
    </p:spTree>
    <p:extLst>
      <p:ext uri="{BB962C8B-B14F-4D97-AF65-F5344CB8AC3E}">
        <p14:creationId xmlns:p14="http://schemas.microsoft.com/office/powerpoint/2010/main" val="2998579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inform aspects of the empirical model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4B8AA-A5A5-4581-AF76-5F7F85890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3609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##OLS model shows interactions </a:t>
            </a:r>
            <a:r>
              <a:rPr lang="en-US" dirty="0" err="1"/>
              <a:t>btwn</a:t>
            </a:r>
            <a:r>
              <a:rPr lang="en-US" dirty="0"/>
              <a:t> DTW and others while also seeing regulation aspect (time constant)</a:t>
            </a:r>
          </a:p>
          <a:p>
            <a:endParaRPr lang="en-US" dirty="0"/>
          </a:p>
          <a:p>
            <a:r>
              <a:rPr lang="en-US" dirty="0"/>
              <a:t>##CRM include year controls to control for </a:t>
            </a:r>
            <a:r>
              <a:rPr lang="en-US" dirty="0" err="1"/>
              <a:t>unobservables</a:t>
            </a:r>
            <a:r>
              <a:rPr lang="en-US" dirty="0"/>
              <a:t> over time not space, sub-basin specific time averages to account for heterogeneity between sub-basins that is time constant, and trend effects to control for unobserved heterogeneity that varies over space and time</a:t>
            </a:r>
          </a:p>
          <a:p>
            <a:endParaRPr lang="en-US" dirty="0"/>
          </a:p>
          <a:p>
            <a:r>
              <a:rPr lang="en-US" dirty="0"/>
              <a:t>##Examples CRM’s control for: crop prices, elevation, and attitudes and political beliefs influencing </a:t>
            </a:r>
            <a:r>
              <a:rPr lang="en-US" dirty="0" err="1"/>
              <a:t>gw</a:t>
            </a:r>
            <a:r>
              <a:rPr lang="en-US" dirty="0"/>
              <a:t> use behavior</a:t>
            </a:r>
          </a:p>
          <a:p>
            <a:endParaRPr lang="en-US" dirty="0"/>
          </a:p>
          <a:p>
            <a:r>
              <a:rPr lang="en-US" dirty="0"/>
              <a:t>##In model I specify regulation status as unregulated for easier interpretation purposes</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12</a:t>
            </a:fld>
            <a:endParaRPr lang="en-US"/>
          </a:p>
        </p:txBody>
      </p:sp>
    </p:spTree>
    <p:extLst>
      <p:ext uri="{BB962C8B-B14F-4D97-AF65-F5344CB8AC3E}">
        <p14:creationId xmlns:p14="http://schemas.microsoft.com/office/powerpoint/2010/main" val="1996446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Breusch pagan test employed to test for heteroskedasticity and is found to likely be present. All models run with robust standard errors.</a:t>
            </a:r>
          </a:p>
          <a:p>
            <a:endParaRPr lang="en-US" dirty="0"/>
          </a:p>
          <a:p>
            <a:r>
              <a:rPr lang="en-US" dirty="0"/>
              <a:t>##Discussing correlations</a:t>
            </a:r>
          </a:p>
          <a:p>
            <a:endParaRPr lang="en-US" dirty="0"/>
          </a:p>
          <a:p>
            <a:r>
              <a:rPr lang="en-US" dirty="0"/>
              <a:t>Trend effects pick up most variation in </a:t>
            </a:r>
            <a:r>
              <a:rPr lang="en-US" dirty="0" err="1"/>
              <a:t>gw</a:t>
            </a:r>
            <a:r>
              <a:rPr lang="en-US" dirty="0"/>
              <a:t> levels compared to other controls</a:t>
            </a:r>
          </a:p>
          <a:p>
            <a:endParaRPr lang="en-US" dirty="0"/>
          </a:p>
          <a:p>
            <a:r>
              <a:rPr lang="en-US" dirty="0"/>
              <a:t>##Explain time averages here</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13</a:t>
            </a:fld>
            <a:endParaRPr lang="en-US"/>
          </a:p>
        </p:txBody>
      </p:sp>
    </p:spTree>
    <p:extLst>
      <p:ext uri="{BB962C8B-B14F-4D97-AF65-F5344CB8AC3E}">
        <p14:creationId xmlns:p14="http://schemas.microsoft.com/office/powerpoint/2010/main" val="2682758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56 feet economically significant as largest </a:t>
            </a:r>
            <a:r>
              <a:rPr lang="en-US" dirty="0" err="1"/>
              <a:t>dtw</a:t>
            </a:r>
            <a:r>
              <a:rPr lang="en-US" dirty="0"/>
              <a:t> on average for a subbasin is about 340 ft. Most are within 200 to 300 feet over time on average.</a:t>
            </a:r>
          </a:p>
          <a:p>
            <a:endParaRPr lang="en-US" dirty="0"/>
          </a:p>
          <a:p>
            <a:r>
              <a:rPr lang="en-US" dirty="0"/>
              <a:t>Planted acreage: 100 acres is still not much, considering average planted acreage among all subbasins over time is 31,304 acres</a:t>
            </a:r>
          </a:p>
          <a:p>
            <a:r>
              <a:rPr lang="en-US" dirty="0"/>
              <a:t>- does not change as much in regulated sub-basins but crop mix can still change </a:t>
            </a:r>
          </a:p>
          <a:p>
            <a:endParaRPr lang="en-US" dirty="0"/>
          </a:p>
          <a:p>
            <a:r>
              <a:rPr lang="en-US" dirty="0"/>
              <a:t>Recharge: 20-foot decrease not big over 12 years, still preventing DTW increases over time which is economically significant </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14</a:t>
            </a:fld>
            <a:endParaRPr lang="en-US"/>
          </a:p>
        </p:txBody>
      </p:sp>
    </p:spTree>
    <p:extLst>
      <p:ext uri="{BB962C8B-B14F-4D97-AF65-F5344CB8AC3E}">
        <p14:creationId xmlns:p14="http://schemas.microsoft.com/office/powerpoint/2010/main" val="2869838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Times New Roman" panose="02020603050405020304" pitchFamily="18" charset="0"/>
              </a:rPr>
              <a:t>Begin: Understanding how economic, climate, and regulatory factors correlate with GW levels can help inform these policy decisions, especially where it is challenging or impossible to obtain water extraction data or estimations based on hydrologic models, remote sensing tools, or proxies, such as energy use to pump GW</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16</a:t>
            </a:fld>
            <a:endParaRPr lang="en-US"/>
          </a:p>
        </p:txBody>
      </p:sp>
    </p:spTree>
    <p:extLst>
      <p:ext uri="{BB962C8B-B14F-4D97-AF65-F5344CB8AC3E}">
        <p14:creationId xmlns:p14="http://schemas.microsoft.com/office/powerpoint/2010/main" val="112255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slide, show graphic from one study area zooming out to CRB.</a:t>
            </a:r>
          </a:p>
        </p:txBody>
      </p:sp>
      <p:sp>
        <p:nvSpPr>
          <p:cNvPr id="4" name="Slide Number Placeholder 3"/>
          <p:cNvSpPr>
            <a:spLocks noGrp="1"/>
          </p:cNvSpPr>
          <p:nvPr>
            <p:ph type="sldNum" sz="quarter" idx="5"/>
          </p:nvPr>
        </p:nvSpPr>
        <p:spPr/>
        <p:txBody>
          <a:bodyPr/>
          <a:lstStyle/>
          <a:p>
            <a:fld id="{8E64B8AA-A5A5-4581-AF76-5F7F8589045B}" type="slidenum">
              <a:rPr lang="en-US" smtClean="0"/>
              <a:t>17</a:t>
            </a:fld>
            <a:endParaRPr lang="en-US"/>
          </a:p>
        </p:txBody>
      </p:sp>
    </p:spTree>
    <p:extLst>
      <p:ext uri="{BB962C8B-B14F-4D97-AF65-F5344CB8AC3E}">
        <p14:creationId xmlns:p14="http://schemas.microsoft.com/office/powerpoint/2010/main" val="3927050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19</a:t>
            </a:fld>
            <a:endParaRPr lang="en-US"/>
          </a:p>
        </p:txBody>
      </p:sp>
    </p:spTree>
    <p:extLst>
      <p:ext uri="{BB962C8B-B14F-4D97-AF65-F5344CB8AC3E}">
        <p14:creationId xmlns:p14="http://schemas.microsoft.com/office/powerpoint/2010/main" val="2149817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20</a:t>
            </a:fld>
            <a:endParaRPr lang="en-US"/>
          </a:p>
        </p:txBody>
      </p:sp>
    </p:spTree>
    <p:extLst>
      <p:ext uri="{BB962C8B-B14F-4D97-AF65-F5344CB8AC3E}">
        <p14:creationId xmlns:p14="http://schemas.microsoft.com/office/powerpoint/2010/main" val="3636184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Pollution: Much of the studies look at Safe drinking water violations and air pollution prevalence both of which found to occur in areas with higher minority populations.</a:t>
            </a:r>
          </a:p>
          <a:p>
            <a:endParaRPr lang="en-US" dirty="0"/>
          </a:p>
          <a:p>
            <a:r>
              <a:rPr lang="en-US" dirty="0"/>
              <a:t>New CEQ data </a:t>
            </a:r>
            <a:r>
              <a:rPr lang="en-US" dirty="0" err="1"/>
              <a:t>compliles</a:t>
            </a:r>
            <a:r>
              <a:rPr lang="en-US" dirty="0"/>
              <a:t> environmental burdens with race, ethnicity, income, education, &amp; health characteristics</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21</a:t>
            </a:fld>
            <a:endParaRPr lang="en-US"/>
          </a:p>
        </p:txBody>
      </p:sp>
    </p:spTree>
    <p:extLst>
      <p:ext uri="{BB962C8B-B14F-4D97-AF65-F5344CB8AC3E}">
        <p14:creationId xmlns:p14="http://schemas.microsoft.com/office/powerpoint/2010/main" val="340923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##Why only some parts regulated? Political and legal factors inhibit requirements and accuracy of reporting GW use. </a:t>
            </a:r>
          </a:p>
          <a:p>
            <a:endParaRPr lang="en-US" dirty="0"/>
          </a:p>
          <a:p>
            <a:endParaRPr lang="en-US" dirty="0"/>
          </a:p>
          <a:p>
            <a:r>
              <a:rPr lang="en-US" dirty="0"/>
              <a:t>##Population and housing increased by 11.9% and 8.9% &amp; agricultural sector continues to grow (sources)</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2</a:t>
            </a:fld>
            <a:endParaRPr lang="en-US"/>
          </a:p>
        </p:txBody>
      </p:sp>
    </p:spTree>
    <p:extLst>
      <p:ext uri="{BB962C8B-B14F-4D97-AF65-F5344CB8AC3E}">
        <p14:creationId xmlns:p14="http://schemas.microsoft.com/office/powerpoint/2010/main" val="3327433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##Don’t go in depth here: Green Space example: census tract with 760 units of impervious surface falls in the 10</a:t>
            </a:r>
            <a:r>
              <a:rPr lang="en-US" sz="1800" baseline="30000" dirty="0">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 percentile or ranks higher than 10% of all tracts in the US</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##Note: According to the U.S. Census Bureau, households with incomplete plumbing are those that lack at least one of the following characteristics: hot and cold piped water, bathtub or shower, and flushable toilet; whereas households with incomplete kitchens are those that lack a sink with a faucet, stove or gas range, and/or a refrigerator </a:t>
            </a:r>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22</a:t>
            </a:fld>
            <a:endParaRPr lang="en-US"/>
          </a:p>
        </p:txBody>
      </p:sp>
    </p:spTree>
    <p:extLst>
      <p:ext uri="{BB962C8B-B14F-4D97-AF65-F5344CB8AC3E}">
        <p14:creationId xmlns:p14="http://schemas.microsoft.com/office/powerpoint/2010/main" val="3391564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 pollution gaps: rural areas subject to error or underestimation of air pollution measurements</a:t>
            </a:r>
          </a:p>
          <a:p>
            <a:endParaRPr lang="en-US" dirty="0"/>
          </a:p>
          <a:p>
            <a:r>
              <a:rPr lang="en-US" dirty="0"/>
              <a:t>##“To fill in the gaps in those states, state average monthly profiles for oil, natural gas, and combination sources were calculated from Energy Information Administration (EIA) data and assigned to each county/SCC combination not already covered by the OGT monthly temporal profile dataset. Coal bed methane (CBM) and natural gas liquid sources in those four states were assigned flat monthly profiles where there was not already a profile assignment in the ERG dataset.”</a:t>
            </a:r>
          </a:p>
        </p:txBody>
      </p:sp>
      <p:sp>
        <p:nvSpPr>
          <p:cNvPr id="4" name="Slide Number Placeholder 3"/>
          <p:cNvSpPr>
            <a:spLocks noGrp="1"/>
          </p:cNvSpPr>
          <p:nvPr>
            <p:ph type="sldNum" sz="quarter" idx="5"/>
          </p:nvPr>
        </p:nvSpPr>
        <p:spPr/>
        <p:txBody>
          <a:bodyPr/>
          <a:lstStyle/>
          <a:p>
            <a:fld id="{8E64B8AA-A5A5-4581-AF76-5F7F8589045B}" type="slidenum">
              <a:rPr lang="en-US" smtClean="0"/>
              <a:t>24</a:t>
            </a:fld>
            <a:endParaRPr lang="en-US"/>
          </a:p>
        </p:txBody>
      </p:sp>
    </p:spTree>
    <p:extLst>
      <p:ext uri="{BB962C8B-B14F-4D97-AF65-F5344CB8AC3E}">
        <p14:creationId xmlns:p14="http://schemas.microsoft.com/office/powerpoint/2010/main" val="86056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calculated: covariance / standard deviations of each variable multiplied together. </a:t>
            </a:r>
          </a:p>
        </p:txBody>
      </p:sp>
      <p:sp>
        <p:nvSpPr>
          <p:cNvPr id="4" name="Slide Number Placeholder 3"/>
          <p:cNvSpPr>
            <a:spLocks noGrp="1"/>
          </p:cNvSpPr>
          <p:nvPr>
            <p:ph type="sldNum" sz="quarter" idx="5"/>
          </p:nvPr>
        </p:nvSpPr>
        <p:spPr/>
        <p:txBody>
          <a:bodyPr/>
          <a:lstStyle/>
          <a:p>
            <a:fld id="{8E64B8AA-A5A5-4581-AF76-5F7F8589045B}" type="slidenum">
              <a:rPr lang="en-US" smtClean="0"/>
              <a:t>25</a:t>
            </a:fld>
            <a:endParaRPr lang="en-US"/>
          </a:p>
        </p:txBody>
      </p:sp>
    </p:spTree>
    <p:extLst>
      <p:ext uri="{BB962C8B-B14F-4D97-AF65-F5344CB8AC3E}">
        <p14:creationId xmlns:p14="http://schemas.microsoft.com/office/powerpoint/2010/main" val="4162999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HH w/ incomplete plumbing and pop minimum</a:t>
            </a:r>
          </a:p>
          <a:p>
            <a:endParaRPr lang="en-US" dirty="0"/>
          </a:p>
          <a:p>
            <a:r>
              <a:rPr lang="en-US" dirty="0"/>
              <a:t>##Change green space to percentile</a:t>
            </a:r>
          </a:p>
        </p:txBody>
      </p:sp>
      <p:sp>
        <p:nvSpPr>
          <p:cNvPr id="4" name="Slide Number Placeholder 3"/>
          <p:cNvSpPr>
            <a:spLocks noGrp="1"/>
          </p:cNvSpPr>
          <p:nvPr>
            <p:ph type="sldNum" sz="quarter" idx="5"/>
          </p:nvPr>
        </p:nvSpPr>
        <p:spPr/>
        <p:txBody>
          <a:bodyPr/>
          <a:lstStyle/>
          <a:p>
            <a:fld id="{8E64B8AA-A5A5-4581-AF76-5F7F8589045B}" type="slidenum">
              <a:rPr lang="en-US" smtClean="0"/>
              <a:t>26</a:t>
            </a:fld>
            <a:endParaRPr lang="en-US"/>
          </a:p>
        </p:txBody>
      </p:sp>
    </p:spTree>
    <p:extLst>
      <p:ext uri="{BB962C8B-B14F-4D97-AF65-F5344CB8AC3E}">
        <p14:creationId xmlns:p14="http://schemas.microsoft.com/office/powerpoint/2010/main" val="646092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State fixed effects: Example) attitudes and preferences towards burdens, political beliefs, &amp; amenities available</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28</a:t>
            </a:fld>
            <a:endParaRPr lang="en-US"/>
          </a:p>
        </p:txBody>
      </p:sp>
    </p:spTree>
    <p:extLst>
      <p:ext uri="{BB962C8B-B14F-4D97-AF65-F5344CB8AC3E}">
        <p14:creationId xmlns:p14="http://schemas.microsoft.com/office/powerpoint/2010/main" val="643921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VIF under 3 and robust standard errors due to heteroskedasticity (residual variance is not constant)</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29</a:t>
            </a:fld>
            <a:endParaRPr lang="en-US"/>
          </a:p>
        </p:txBody>
      </p:sp>
    </p:spTree>
    <p:extLst>
      <p:ext uri="{BB962C8B-B14F-4D97-AF65-F5344CB8AC3E}">
        <p14:creationId xmlns:p14="http://schemas.microsoft.com/office/powerpoint/2010/main" val="2871240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30</a:t>
            </a:fld>
            <a:endParaRPr lang="en-US"/>
          </a:p>
        </p:txBody>
      </p:sp>
    </p:spTree>
    <p:extLst>
      <p:ext uri="{BB962C8B-B14F-4D97-AF65-F5344CB8AC3E}">
        <p14:creationId xmlns:p14="http://schemas.microsoft.com/office/powerpoint/2010/main" val="3339784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We’ve been aiming to </a:t>
            </a:r>
            <a:r>
              <a:rPr lang="en-US" sz="1200" dirty="0">
                <a:effectLst/>
                <a:latin typeface="Times New Roman" panose="02020603050405020304" pitchFamily="18" charset="0"/>
                <a:ea typeface="Times New Roman" panose="02020603050405020304" pitchFamily="18" charset="0"/>
              </a:rPr>
              <a:t>Understand which groups are likely vulnerable to the four environmental burdens examined can help inform policy regarding where to target water allocations, air pollution mitigation strategies, and investments in water quality and household infrastructure. </a:t>
            </a:r>
          </a:p>
          <a:p>
            <a:endParaRPr lang="en-US" sz="12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Results align with past literature looking at disproportional outcomes on minority groups or people with lower income and less educated</a:t>
            </a:r>
            <a:endParaRPr lang="en-US" sz="1200" dirty="0">
              <a:effectLst/>
              <a:latin typeface="Times New Roman" panose="02020603050405020304" pitchFamily="18" charset="0"/>
            </a:endParaRPr>
          </a:p>
          <a:p>
            <a:endParaRPr lang="en-US" sz="1200" dirty="0">
              <a:effectLst/>
              <a:latin typeface="Times New Roman" panose="02020603050405020304" pitchFamily="18" charset="0"/>
            </a:endParaRPr>
          </a:p>
          <a:p>
            <a:r>
              <a:rPr lang="en-US" sz="1200" dirty="0">
                <a:effectLst/>
                <a:latin typeface="Times New Roman" panose="02020603050405020304" pitchFamily="18" charset="0"/>
              </a:rPr>
              <a:t>Targeting cities: as places with higher population density are also places with higher env burden prevalence</a:t>
            </a:r>
          </a:p>
          <a:p>
            <a:endParaRPr lang="en-US" dirty="0"/>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31</a:t>
            </a:fld>
            <a:endParaRPr lang="en-US"/>
          </a:p>
        </p:txBody>
      </p:sp>
    </p:spTree>
    <p:extLst>
      <p:ext uri="{BB962C8B-B14F-4D97-AF65-F5344CB8AC3E}">
        <p14:creationId xmlns:p14="http://schemas.microsoft.com/office/powerpoint/2010/main" val="1627470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Income &amp; DTW relationship: people with more options for how they use GW can choose to do more or less with water (invest in pool or water efficient landscaping/newer appliances)</a:t>
            </a:r>
          </a:p>
          <a:p>
            <a:endParaRPr lang="en-US" dirty="0"/>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32</a:t>
            </a:fld>
            <a:endParaRPr lang="en-US"/>
          </a:p>
        </p:txBody>
      </p:sp>
    </p:spTree>
    <p:extLst>
      <p:ext uri="{BB962C8B-B14F-4D97-AF65-F5344CB8AC3E}">
        <p14:creationId xmlns:p14="http://schemas.microsoft.com/office/powerpoint/2010/main" val="2392144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rPr>
              <a:t>More equitable outcomes… regardless of race and ethnicity or income and education level</a:t>
            </a:r>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33</a:t>
            </a:fld>
            <a:endParaRPr lang="en-US"/>
          </a:p>
        </p:txBody>
      </p:sp>
    </p:spTree>
    <p:extLst>
      <p:ext uri="{BB962C8B-B14F-4D97-AF65-F5344CB8AC3E}">
        <p14:creationId xmlns:p14="http://schemas.microsoft.com/office/powerpoint/2010/main" val="1392495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GW Management Designation: All designated areas very reliant on GW and were found responsible for 70% of overdraft at the time</a:t>
            </a:r>
          </a:p>
          <a:p>
            <a:r>
              <a:rPr lang="en-US" dirty="0"/>
              <a:t>- Conservation mainly relates to restrictions on agricultural expansion and implementing best management practices programs to increase water use efficiency</a:t>
            </a:r>
          </a:p>
          <a:p>
            <a:endParaRPr lang="en-US" dirty="0"/>
          </a:p>
          <a:p>
            <a:r>
              <a:rPr lang="en-US" dirty="0"/>
              <a:t>End: Many of these regulations and projects focused on large </a:t>
            </a:r>
            <a:r>
              <a:rPr lang="en-US" dirty="0" err="1"/>
              <a:t>municple</a:t>
            </a:r>
            <a:r>
              <a:rPr lang="en-US" dirty="0"/>
              <a:t> areas in state, leaving rural communities with big ag that uses majority of GW in the state vulnerable to GW scarcity</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3</a:t>
            </a:fld>
            <a:endParaRPr lang="en-US"/>
          </a:p>
        </p:txBody>
      </p:sp>
    </p:spTree>
    <p:extLst>
      <p:ext uri="{BB962C8B-B14F-4D97-AF65-F5344CB8AC3E}">
        <p14:creationId xmlns:p14="http://schemas.microsoft.com/office/powerpoint/2010/main" val="2122578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43</a:t>
            </a:fld>
            <a:endParaRPr lang="en-US"/>
          </a:p>
        </p:txBody>
      </p:sp>
    </p:spTree>
    <p:extLst>
      <p:ext uri="{BB962C8B-B14F-4D97-AF65-F5344CB8AC3E}">
        <p14:creationId xmlns:p14="http://schemas.microsoft.com/office/powerpoint/2010/main" val="1983013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ADWR defines subbasin as hydrologically distinct bodies of underground water. I use these to determine my study area.</a:t>
            </a:r>
          </a:p>
          <a:p>
            <a:endParaRPr lang="en-US" dirty="0"/>
          </a:p>
          <a:p>
            <a:r>
              <a:rPr lang="en-US" dirty="0"/>
              <a:t>##Mention all cropland irrigated here</a:t>
            </a:r>
          </a:p>
        </p:txBody>
      </p:sp>
      <p:sp>
        <p:nvSpPr>
          <p:cNvPr id="4" name="Slide Number Placeholder 3"/>
          <p:cNvSpPr>
            <a:spLocks noGrp="1"/>
          </p:cNvSpPr>
          <p:nvPr>
            <p:ph type="sldNum" sz="quarter" idx="5"/>
          </p:nvPr>
        </p:nvSpPr>
        <p:spPr/>
        <p:txBody>
          <a:bodyPr/>
          <a:lstStyle/>
          <a:p>
            <a:fld id="{8E64B8AA-A5A5-4581-AF76-5F7F8589045B}" type="slidenum">
              <a:rPr lang="en-US" smtClean="0"/>
              <a:t>4</a:t>
            </a:fld>
            <a:endParaRPr lang="en-US"/>
          </a:p>
        </p:txBody>
      </p:sp>
    </p:spTree>
    <p:extLst>
      <p:ext uri="{BB962C8B-B14F-4D97-AF65-F5344CB8AC3E}">
        <p14:creationId xmlns:p14="http://schemas.microsoft.com/office/powerpoint/2010/main" val="2680049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Price inelastic: for both Municipal and Ag side: Water saving toilets, efficient washing machines, &amp; landscape rebates explored instead </a:t>
            </a:r>
            <a:r>
              <a:rPr lang="en-US" i="1" dirty="0"/>
              <a:t>(8)</a:t>
            </a: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5</a:t>
            </a:fld>
            <a:endParaRPr lang="en-US"/>
          </a:p>
        </p:txBody>
      </p:sp>
    </p:spTree>
    <p:extLst>
      <p:ext uri="{BB962C8B-B14F-4D97-AF65-F5344CB8AC3E}">
        <p14:creationId xmlns:p14="http://schemas.microsoft.com/office/powerpoint/2010/main" val="3988543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##incorporating factors that directly relate to GW use to determine relationship between them and DTW changes </a:t>
            </a:r>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6</a:t>
            </a:fld>
            <a:endParaRPr lang="en-US"/>
          </a:p>
        </p:txBody>
      </p:sp>
    </p:spTree>
    <p:extLst>
      <p:ext uri="{BB962C8B-B14F-4D97-AF65-F5344CB8AC3E}">
        <p14:creationId xmlns:p14="http://schemas.microsoft.com/office/powerpoint/2010/main" val="173128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Now to determine what to include in the economic analysis, it is important to consider drivers of sub-basin GW demand.</a:t>
            </a:r>
          </a:p>
          <a:p>
            <a:endParaRPr lang="en-US" dirty="0"/>
          </a:p>
          <a:p>
            <a:r>
              <a:rPr lang="en-US" dirty="0"/>
              <a:t>Agricultural drivers: ag uses 74% of all water supply in the state, of which 42.9% GW in 2015</a:t>
            </a:r>
          </a:p>
          <a:p>
            <a:r>
              <a:rPr lang="en-US" dirty="0"/>
              <a:t>- Land Use: Because crops in study are water intensive, planted acreage can be a good indicator for GW demand</a:t>
            </a:r>
          </a:p>
          <a:p>
            <a:endParaRPr lang="en-US" dirty="0"/>
          </a:p>
          <a:p>
            <a:r>
              <a:rPr lang="en-US" dirty="0"/>
              <a:t>Municipal water demand a smaller proportion but still relevant to consider</a:t>
            </a:r>
          </a:p>
          <a:p>
            <a:endParaRPr lang="en-US" dirty="0">
              <a:sym typeface="Wingdings" panose="05000000000000000000" pitchFamily="2" charset="2"/>
            </a:endParaRPr>
          </a:p>
          <a:p>
            <a:r>
              <a:rPr lang="en-US" dirty="0">
                <a:sym typeface="Wingdings" panose="05000000000000000000" pitchFamily="2" charset="2"/>
              </a:rPr>
              <a:t>End: Understanding drivers of GW use and demand helps inform what variables should be included in the econometric analysis</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7</a:t>
            </a:fld>
            <a:endParaRPr lang="en-US"/>
          </a:p>
        </p:txBody>
      </p:sp>
    </p:spTree>
    <p:extLst>
      <p:ext uri="{BB962C8B-B14F-4D97-AF65-F5344CB8AC3E}">
        <p14:creationId xmlns:p14="http://schemas.microsoft.com/office/powerpoint/2010/main" val="78865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##DTW: Average winter month well measurements then average all individual wells up to subbasin level – higher DTW translates to lower GW levels – wells chosen within relative distance of human activity to avoid anomalous well </a:t>
            </a:r>
            <a:r>
              <a:rPr lang="en-US" dirty="0" err="1"/>
              <a:t>dtw</a:t>
            </a:r>
            <a:r>
              <a:rPr lang="en-US" dirty="0"/>
              <a:t> measurements on far edges of subbasin</a:t>
            </a:r>
          </a:p>
          <a:p>
            <a:r>
              <a:rPr lang="en-US" dirty="0"/>
              <a:t>Temperature &amp; </a:t>
            </a:r>
            <a:r>
              <a:rPr lang="en-US" dirty="0" err="1"/>
              <a:t>Precip</a:t>
            </a:r>
            <a:r>
              <a:rPr lang="en-US" dirty="0"/>
              <a:t>: both are spatially averaged mean monthly measurements that I average to yearly time scale</a:t>
            </a:r>
          </a:p>
          <a:p>
            <a:endParaRPr lang="en-US" dirty="0"/>
          </a:p>
        </p:txBody>
      </p:sp>
      <p:sp>
        <p:nvSpPr>
          <p:cNvPr id="4" name="Slide Number Placeholder 3"/>
          <p:cNvSpPr>
            <a:spLocks noGrp="1"/>
          </p:cNvSpPr>
          <p:nvPr>
            <p:ph type="sldNum" sz="quarter" idx="5"/>
          </p:nvPr>
        </p:nvSpPr>
        <p:spPr/>
        <p:txBody>
          <a:bodyPr/>
          <a:lstStyle/>
          <a:p>
            <a:fld id="{8E64B8AA-A5A5-4581-AF76-5F7F8589045B}" type="slidenum">
              <a:rPr lang="en-US" smtClean="0"/>
              <a:t>8</a:t>
            </a:fld>
            <a:endParaRPr lang="en-US"/>
          </a:p>
        </p:txBody>
      </p:sp>
    </p:spTree>
    <p:extLst>
      <p:ext uri="{BB962C8B-B14F-4D97-AF65-F5344CB8AC3E}">
        <p14:creationId xmlns:p14="http://schemas.microsoft.com/office/powerpoint/2010/main" val="35977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tracts excluded? To avoid including human activity in model occurring outside subbasins.</a:t>
            </a:r>
          </a:p>
        </p:txBody>
      </p:sp>
      <p:sp>
        <p:nvSpPr>
          <p:cNvPr id="4" name="Slide Number Placeholder 3"/>
          <p:cNvSpPr>
            <a:spLocks noGrp="1"/>
          </p:cNvSpPr>
          <p:nvPr>
            <p:ph type="sldNum" sz="quarter" idx="5"/>
          </p:nvPr>
        </p:nvSpPr>
        <p:spPr/>
        <p:txBody>
          <a:bodyPr/>
          <a:lstStyle/>
          <a:p>
            <a:fld id="{8E64B8AA-A5A5-4581-AF76-5F7F8589045B}" type="slidenum">
              <a:rPr lang="en-US" smtClean="0"/>
              <a:t>9</a:t>
            </a:fld>
            <a:endParaRPr lang="en-US"/>
          </a:p>
        </p:txBody>
      </p:sp>
    </p:spTree>
    <p:extLst>
      <p:ext uri="{BB962C8B-B14F-4D97-AF65-F5344CB8AC3E}">
        <p14:creationId xmlns:p14="http://schemas.microsoft.com/office/powerpoint/2010/main" val="562677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BD4F-C2C7-544A-3562-8A69B19B3A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970BC1-F3DF-6655-2C4C-A10D4C41E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FC69EA-FCD3-0FB7-2608-179C96485D5D}"/>
              </a:ext>
            </a:extLst>
          </p:cNvPr>
          <p:cNvSpPr>
            <a:spLocks noGrp="1"/>
          </p:cNvSpPr>
          <p:nvPr>
            <p:ph type="dt" sz="half" idx="10"/>
          </p:nvPr>
        </p:nvSpPr>
        <p:spPr/>
        <p:txBody>
          <a:bodyPr/>
          <a:lstStyle/>
          <a:p>
            <a:fld id="{CA03B995-4296-427E-AC2B-117A84792EFD}" type="datetimeFigureOut">
              <a:rPr lang="en-US" smtClean="0"/>
              <a:t>6/1/2024</a:t>
            </a:fld>
            <a:endParaRPr lang="en-US"/>
          </a:p>
        </p:txBody>
      </p:sp>
      <p:sp>
        <p:nvSpPr>
          <p:cNvPr id="5" name="Footer Placeholder 4">
            <a:extLst>
              <a:ext uri="{FF2B5EF4-FFF2-40B4-BE49-F238E27FC236}">
                <a16:creationId xmlns:a16="http://schemas.microsoft.com/office/drawing/2014/main" id="{2113D9B7-3D7C-B2C5-FB88-5C8ABC730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F370D-FD8B-846C-3F87-FB2DB746A8E4}"/>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864617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7156-6621-A54A-86BC-B4C9D4CC76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FD007F-FCDF-9722-FD0B-65A63C96A5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4FE18E-E09C-62A6-D572-76C9593A8771}"/>
              </a:ext>
            </a:extLst>
          </p:cNvPr>
          <p:cNvSpPr>
            <a:spLocks noGrp="1"/>
          </p:cNvSpPr>
          <p:nvPr>
            <p:ph type="dt" sz="half" idx="10"/>
          </p:nvPr>
        </p:nvSpPr>
        <p:spPr/>
        <p:txBody>
          <a:bodyPr/>
          <a:lstStyle/>
          <a:p>
            <a:fld id="{CA03B995-4296-427E-AC2B-117A84792EFD}" type="datetimeFigureOut">
              <a:rPr lang="en-US" smtClean="0"/>
              <a:t>6/1/2024</a:t>
            </a:fld>
            <a:endParaRPr lang="en-US"/>
          </a:p>
        </p:txBody>
      </p:sp>
      <p:sp>
        <p:nvSpPr>
          <p:cNvPr id="5" name="Footer Placeholder 4">
            <a:extLst>
              <a:ext uri="{FF2B5EF4-FFF2-40B4-BE49-F238E27FC236}">
                <a16:creationId xmlns:a16="http://schemas.microsoft.com/office/drawing/2014/main" id="{8BBE863D-2FE8-1D36-784C-569362B2C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8974-5B2D-02FE-95A2-69EA05456EAC}"/>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913164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34428A-A47B-C3EB-9B96-035CDE74D4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85DEC0-0F76-0746-7174-969BF61673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CCFFC-CE96-E6E1-120C-7635F56A62F7}"/>
              </a:ext>
            </a:extLst>
          </p:cNvPr>
          <p:cNvSpPr>
            <a:spLocks noGrp="1"/>
          </p:cNvSpPr>
          <p:nvPr>
            <p:ph type="dt" sz="half" idx="10"/>
          </p:nvPr>
        </p:nvSpPr>
        <p:spPr/>
        <p:txBody>
          <a:bodyPr/>
          <a:lstStyle/>
          <a:p>
            <a:fld id="{CA03B995-4296-427E-AC2B-117A84792EFD}" type="datetimeFigureOut">
              <a:rPr lang="en-US" smtClean="0"/>
              <a:t>6/1/2024</a:t>
            </a:fld>
            <a:endParaRPr lang="en-US"/>
          </a:p>
        </p:txBody>
      </p:sp>
      <p:sp>
        <p:nvSpPr>
          <p:cNvPr id="5" name="Footer Placeholder 4">
            <a:extLst>
              <a:ext uri="{FF2B5EF4-FFF2-40B4-BE49-F238E27FC236}">
                <a16:creationId xmlns:a16="http://schemas.microsoft.com/office/drawing/2014/main" id="{0DE886D7-8784-27FF-C74D-3A13172AD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8FA06-B7CF-31C4-431B-27EBF1CF1F9C}"/>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135475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7FF3-C58D-1BAF-BDAF-3953EACC2C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1A4FFA-FF21-66B2-29C0-4C975B546C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84BBA-D9B5-130A-C399-73460450455C}"/>
              </a:ext>
            </a:extLst>
          </p:cNvPr>
          <p:cNvSpPr>
            <a:spLocks noGrp="1"/>
          </p:cNvSpPr>
          <p:nvPr>
            <p:ph type="dt" sz="half" idx="10"/>
          </p:nvPr>
        </p:nvSpPr>
        <p:spPr/>
        <p:txBody>
          <a:bodyPr/>
          <a:lstStyle/>
          <a:p>
            <a:fld id="{CA03B995-4296-427E-AC2B-117A84792EFD}" type="datetimeFigureOut">
              <a:rPr lang="en-US" smtClean="0"/>
              <a:t>6/1/2024</a:t>
            </a:fld>
            <a:endParaRPr lang="en-US"/>
          </a:p>
        </p:txBody>
      </p:sp>
      <p:sp>
        <p:nvSpPr>
          <p:cNvPr id="5" name="Footer Placeholder 4">
            <a:extLst>
              <a:ext uri="{FF2B5EF4-FFF2-40B4-BE49-F238E27FC236}">
                <a16:creationId xmlns:a16="http://schemas.microsoft.com/office/drawing/2014/main" id="{384580DE-CEF2-D609-254E-74E7CB1CE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AC168-0B6F-AF74-4E5F-569E9211B6C0}"/>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906556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3DC9B-DF87-E595-206E-71DD4299E2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60AA2C-F887-3569-A699-19C3EF8F12A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4F6636-FAD1-7E30-7817-5468C1200F39}"/>
              </a:ext>
            </a:extLst>
          </p:cNvPr>
          <p:cNvSpPr>
            <a:spLocks noGrp="1"/>
          </p:cNvSpPr>
          <p:nvPr>
            <p:ph type="dt" sz="half" idx="10"/>
          </p:nvPr>
        </p:nvSpPr>
        <p:spPr/>
        <p:txBody>
          <a:bodyPr/>
          <a:lstStyle/>
          <a:p>
            <a:fld id="{CA03B995-4296-427E-AC2B-117A84792EFD}" type="datetimeFigureOut">
              <a:rPr lang="en-US" smtClean="0"/>
              <a:t>6/1/2024</a:t>
            </a:fld>
            <a:endParaRPr lang="en-US"/>
          </a:p>
        </p:txBody>
      </p:sp>
      <p:sp>
        <p:nvSpPr>
          <p:cNvPr id="5" name="Footer Placeholder 4">
            <a:extLst>
              <a:ext uri="{FF2B5EF4-FFF2-40B4-BE49-F238E27FC236}">
                <a16:creationId xmlns:a16="http://schemas.microsoft.com/office/drawing/2014/main" id="{14D532F6-5995-4623-69C4-ABF0DDD6B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21C95-1B7F-5292-980E-FC6F1891EC98}"/>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080764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8E38-C913-BBEC-2755-A3C95FFCCD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22234-323A-A62C-5A57-3D57C205CE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69F0AF-DB00-4618-E0F0-04A404AF29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13BFA7-1DD9-35F9-D6A9-86084B6ECC94}"/>
              </a:ext>
            </a:extLst>
          </p:cNvPr>
          <p:cNvSpPr>
            <a:spLocks noGrp="1"/>
          </p:cNvSpPr>
          <p:nvPr>
            <p:ph type="dt" sz="half" idx="10"/>
          </p:nvPr>
        </p:nvSpPr>
        <p:spPr/>
        <p:txBody>
          <a:bodyPr/>
          <a:lstStyle/>
          <a:p>
            <a:fld id="{CA03B995-4296-427E-AC2B-117A84792EFD}" type="datetimeFigureOut">
              <a:rPr lang="en-US" smtClean="0"/>
              <a:t>6/1/2024</a:t>
            </a:fld>
            <a:endParaRPr lang="en-US"/>
          </a:p>
        </p:txBody>
      </p:sp>
      <p:sp>
        <p:nvSpPr>
          <p:cNvPr id="6" name="Footer Placeholder 5">
            <a:extLst>
              <a:ext uri="{FF2B5EF4-FFF2-40B4-BE49-F238E27FC236}">
                <a16:creationId xmlns:a16="http://schemas.microsoft.com/office/drawing/2014/main" id="{75323962-30B8-8A26-016E-3F231D3B0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6A1F1-AB66-04E5-5E61-44F7D556752B}"/>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1673786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33757-D31E-F380-7504-7ACBA4BBDA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30AC6E-E203-1A04-9020-00E056967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56870-4912-7F0E-C35B-2FB272E7CC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99EE10-C5C3-BB49-DE58-9909143D9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BA2FE5-1F48-CFE9-CD98-E19DF630E5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E9758D-E5D3-91EB-E15B-245BF78ACB40}"/>
              </a:ext>
            </a:extLst>
          </p:cNvPr>
          <p:cNvSpPr>
            <a:spLocks noGrp="1"/>
          </p:cNvSpPr>
          <p:nvPr>
            <p:ph type="dt" sz="half" idx="10"/>
          </p:nvPr>
        </p:nvSpPr>
        <p:spPr/>
        <p:txBody>
          <a:bodyPr/>
          <a:lstStyle/>
          <a:p>
            <a:fld id="{CA03B995-4296-427E-AC2B-117A84792EFD}" type="datetimeFigureOut">
              <a:rPr lang="en-US" smtClean="0"/>
              <a:t>6/1/2024</a:t>
            </a:fld>
            <a:endParaRPr lang="en-US"/>
          </a:p>
        </p:txBody>
      </p:sp>
      <p:sp>
        <p:nvSpPr>
          <p:cNvPr id="8" name="Footer Placeholder 7">
            <a:extLst>
              <a:ext uri="{FF2B5EF4-FFF2-40B4-BE49-F238E27FC236}">
                <a16:creationId xmlns:a16="http://schemas.microsoft.com/office/drawing/2014/main" id="{B4E938C3-E50F-5B37-B352-388CD3EFBF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72C954-BA62-A805-FB17-406BFBEB216C}"/>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1221551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CB11-01A9-03E8-8A9B-BDAD6031C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AD4B94-F3C6-04FF-5655-6A84CF76D48A}"/>
              </a:ext>
            </a:extLst>
          </p:cNvPr>
          <p:cNvSpPr>
            <a:spLocks noGrp="1"/>
          </p:cNvSpPr>
          <p:nvPr>
            <p:ph type="dt" sz="half" idx="10"/>
          </p:nvPr>
        </p:nvSpPr>
        <p:spPr/>
        <p:txBody>
          <a:bodyPr/>
          <a:lstStyle/>
          <a:p>
            <a:fld id="{CA03B995-4296-427E-AC2B-117A84792EFD}" type="datetimeFigureOut">
              <a:rPr lang="en-US" smtClean="0"/>
              <a:t>6/1/2024</a:t>
            </a:fld>
            <a:endParaRPr lang="en-US"/>
          </a:p>
        </p:txBody>
      </p:sp>
      <p:sp>
        <p:nvSpPr>
          <p:cNvPr id="4" name="Footer Placeholder 3">
            <a:extLst>
              <a:ext uri="{FF2B5EF4-FFF2-40B4-BE49-F238E27FC236}">
                <a16:creationId xmlns:a16="http://schemas.microsoft.com/office/drawing/2014/main" id="{44D7A4DA-73DB-2022-A347-BA296D40E6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B15683-717B-BD7A-73DD-A18B768DF7E8}"/>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3664506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174D44-A0C2-FE10-270C-FA09298CFD1C}"/>
              </a:ext>
            </a:extLst>
          </p:cNvPr>
          <p:cNvSpPr>
            <a:spLocks noGrp="1"/>
          </p:cNvSpPr>
          <p:nvPr>
            <p:ph type="dt" sz="half" idx="10"/>
          </p:nvPr>
        </p:nvSpPr>
        <p:spPr/>
        <p:txBody>
          <a:bodyPr/>
          <a:lstStyle/>
          <a:p>
            <a:fld id="{CA03B995-4296-427E-AC2B-117A84792EFD}" type="datetimeFigureOut">
              <a:rPr lang="en-US" smtClean="0"/>
              <a:t>6/1/2024</a:t>
            </a:fld>
            <a:endParaRPr lang="en-US"/>
          </a:p>
        </p:txBody>
      </p:sp>
      <p:sp>
        <p:nvSpPr>
          <p:cNvPr id="3" name="Footer Placeholder 2">
            <a:extLst>
              <a:ext uri="{FF2B5EF4-FFF2-40B4-BE49-F238E27FC236}">
                <a16:creationId xmlns:a16="http://schemas.microsoft.com/office/drawing/2014/main" id="{7DF45540-F95E-CA5B-D428-D548AC978B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785D6F-2478-133A-0139-0D6EA84CD5EF}"/>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2826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8DC2-BE49-D9E6-B2CD-EDE39B9E2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3402C2-B1AF-949B-F0FD-1E7237F55C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9937A6-65D3-0DB8-47F9-FD864B1B49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37CEB-D91E-B539-C075-88D8A66366EB}"/>
              </a:ext>
            </a:extLst>
          </p:cNvPr>
          <p:cNvSpPr>
            <a:spLocks noGrp="1"/>
          </p:cNvSpPr>
          <p:nvPr>
            <p:ph type="dt" sz="half" idx="10"/>
          </p:nvPr>
        </p:nvSpPr>
        <p:spPr/>
        <p:txBody>
          <a:bodyPr/>
          <a:lstStyle/>
          <a:p>
            <a:fld id="{CA03B995-4296-427E-AC2B-117A84792EFD}" type="datetimeFigureOut">
              <a:rPr lang="en-US" smtClean="0"/>
              <a:t>6/1/2024</a:t>
            </a:fld>
            <a:endParaRPr lang="en-US"/>
          </a:p>
        </p:txBody>
      </p:sp>
      <p:sp>
        <p:nvSpPr>
          <p:cNvPr id="6" name="Footer Placeholder 5">
            <a:extLst>
              <a:ext uri="{FF2B5EF4-FFF2-40B4-BE49-F238E27FC236}">
                <a16:creationId xmlns:a16="http://schemas.microsoft.com/office/drawing/2014/main" id="{3EDFABE2-980A-104B-8000-CB8ABB330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B4709-CB37-8013-AC33-25C4167F2207}"/>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2257119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F0D3-8285-EF30-47FD-14E8F4B944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55FE7B-5FB2-4AC8-2562-9D16AE9613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205AF3-448E-86AE-B032-1E6AE825F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9210F-1A8C-87A2-AEFB-4D33515116E2}"/>
              </a:ext>
            </a:extLst>
          </p:cNvPr>
          <p:cNvSpPr>
            <a:spLocks noGrp="1"/>
          </p:cNvSpPr>
          <p:nvPr>
            <p:ph type="dt" sz="half" idx="10"/>
          </p:nvPr>
        </p:nvSpPr>
        <p:spPr/>
        <p:txBody>
          <a:bodyPr/>
          <a:lstStyle/>
          <a:p>
            <a:fld id="{CA03B995-4296-427E-AC2B-117A84792EFD}" type="datetimeFigureOut">
              <a:rPr lang="en-US" smtClean="0"/>
              <a:t>6/1/2024</a:t>
            </a:fld>
            <a:endParaRPr lang="en-US"/>
          </a:p>
        </p:txBody>
      </p:sp>
      <p:sp>
        <p:nvSpPr>
          <p:cNvPr id="6" name="Footer Placeholder 5">
            <a:extLst>
              <a:ext uri="{FF2B5EF4-FFF2-40B4-BE49-F238E27FC236}">
                <a16:creationId xmlns:a16="http://schemas.microsoft.com/office/drawing/2014/main" id="{7B1E5484-8904-2310-2656-A0BD8D3641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614FEA-CDAE-1907-B792-196FD45FB4DF}"/>
              </a:ext>
            </a:extLst>
          </p:cNvPr>
          <p:cNvSpPr>
            <a:spLocks noGrp="1"/>
          </p:cNvSpPr>
          <p:nvPr>
            <p:ph type="sldNum" sz="quarter" idx="12"/>
          </p:nvPr>
        </p:nvSpPr>
        <p:spPr/>
        <p:txBody>
          <a:bodyPr/>
          <a:lstStyle/>
          <a:p>
            <a:fld id="{2870566B-A97B-49B3-9F03-D188AEFC5AE1}" type="slidenum">
              <a:rPr lang="en-US" smtClean="0"/>
              <a:t>‹#›</a:t>
            </a:fld>
            <a:endParaRPr lang="en-US"/>
          </a:p>
        </p:txBody>
      </p:sp>
    </p:spTree>
    <p:extLst>
      <p:ext uri="{BB962C8B-B14F-4D97-AF65-F5344CB8AC3E}">
        <p14:creationId xmlns:p14="http://schemas.microsoft.com/office/powerpoint/2010/main" val="967265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E2AD1A-6FCE-A118-9B21-027F16FF61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C285C2-F91E-C0FF-405D-E842717788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EAD23-DA37-9AF8-D0CF-AE98026AA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03B995-4296-427E-AC2B-117A84792EFD}" type="datetimeFigureOut">
              <a:rPr lang="en-US" smtClean="0"/>
              <a:t>6/1/2024</a:t>
            </a:fld>
            <a:endParaRPr lang="en-US"/>
          </a:p>
        </p:txBody>
      </p:sp>
      <p:sp>
        <p:nvSpPr>
          <p:cNvPr id="5" name="Footer Placeholder 4">
            <a:extLst>
              <a:ext uri="{FF2B5EF4-FFF2-40B4-BE49-F238E27FC236}">
                <a16:creationId xmlns:a16="http://schemas.microsoft.com/office/drawing/2014/main" id="{5893A4C8-FBAE-AB85-F664-C7D96FB42F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0550704-330A-32EF-A866-780BF210F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70566B-A97B-49B3-9F03-D188AEFC5AE1}" type="slidenum">
              <a:rPr lang="en-US" smtClean="0"/>
              <a:t>‹#›</a:t>
            </a:fld>
            <a:endParaRPr lang="en-US"/>
          </a:p>
        </p:txBody>
      </p:sp>
    </p:spTree>
    <p:extLst>
      <p:ext uri="{BB962C8B-B14F-4D97-AF65-F5344CB8AC3E}">
        <p14:creationId xmlns:p14="http://schemas.microsoft.com/office/powerpoint/2010/main" val="215574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4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48.xml"/><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44.xml"/><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hyperlink" Target="https://doi.org/10.1002/aepp.13149" TargetMode="External"/><Relationship Id="rId3" Type="http://schemas.openxmlformats.org/officeDocument/2006/relationships/hyperlink" Target="https://doi.org/10.1142/S2382624X21500132" TargetMode="External"/><Relationship Id="rId7" Type="http://schemas.openxmlformats.org/officeDocument/2006/relationships/hyperlink" Target="https://doi.org/10.1142/S2382624X18500157" TargetMode="External"/><Relationship Id="rId2" Type="http://schemas.openxmlformats.org/officeDocument/2006/relationships/hyperlink" Target="https://doi.org/10.3390/hydrology7030064" TargetMode="External"/><Relationship Id="rId1" Type="http://schemas.openxmlformats.org/officeDocument/2006/relationships/slideLayout" Target="../slideLayouts/slideLayout2.xml"/><Relationship Id="rId6" Type="http://schemas.openxmlformats.org/officeDocument/2006/relationships/hyperlink" Target="https://doi.org/10.1016/j.agwat.2020.106021" TargetMode="External"/><Relationship Id="rId5" Type="http://schemas.openxmlformats.org/officeDocument/2006/relationships/hyperlink" Target="https://doi.org/10.1142/S2382624X20500095" TargetMode="External"/><Relationship Id="rId4" Type="http://schemas.openxmlformats.org/officeDocument/2006/relationships/hyperlink" Target="https://doi.org/10.1016/j.jhydrol.2015.01.032"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61/(ASCE)WR.1943-5452.0001348" TargetMode="External"/><Relationship Id="rId2" Type="http://schemas.openxmlformats.org/officeDocument/2006/relationships/hyperlink" Target="https://doi.org/10.1111/gwat.13336" TargetMode="External"/><Relationship Id="rId1" Type="http://schemas.openxmlformats.org/officeDocument/2006/relationships/slideLayout" Target="../slideLayouts/slideLayout2.xml"/><Relationship Id="rId6" Type="http://schemas.openxmlformats.org/officeDocument/2006/relationships/hyperlink" Target="https://pubs.usgs.gov/wri/1989/4107/report.pdf" TargetMode="External"/><Relationship Id="rId5" Type="http://schemas.openxmlformats.org/officeDocument/2006/relationships/hyperlink" Target="https://doi.org/10.3390/w12092477" TargetMode="External"/><Relationship Id="rId4" Type="http://schemas.openxmlformats.org/officeDocument/2006/relationships/hyperlink" Target="https://doi.org/10.3386/w28706"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papers.ssrn.com/sol3/papers.cfm?abstract_id=3533562"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016/j.jebo.2020.09.031" TargetMode="External"/><Relationship Id="rId2" Type="http://schemas.openxmlformats.org/officeDocument/2006/relationships/hyperlink" Target="https://www.jstor.org/stable/4419846"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cap-az.com/about/history-of-ca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1B_6131568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41.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3.png"/><Relationship Id="rId7" Type="http://schemas.openxmlformats.org/officeDocument/2006/relationships/image" Target="../media/image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43.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40.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D355-270C-4229-C3FC-B137BD0CF1E7}"/>
              </a:ext>
            </a:extLst>
          </p:cNvPr>
          <p:cNvSpPr>
            <a:spLocks noGrp="1"/>
          </p:cNvSpPr>
          <p:nvPr>
            <p:ph type="ctrTitle"/>
          </p:nvPr>
        </p:nvSpPr>
        <p:spPr>
          <a:xfrm>
            <a:off x="1524000" y="822960"/>
            <a:ext cx="9144000" cy="3140508"/>
          </a:xfrm>
          <a:solidFill>
            <a:schemeClr val="tx2"/>
          </a:solidFill>
          <a:ln>
            <a:solidFill>
              <a:schemeClr val="tx2"/>
            </a:solidFill>
          </a:ln>
          <a:effectLst>
            <a:outerShdw blurRad="50800" dist="38100" dir="8100000" algn="tr" rotWithShape="0">
              <a:prstClr val="black">
                <a:alpha val="40000"/>
              </a:prstClr>
            </a:outerShdw>
            <a:softEdge rad="31750"/>
          </a:effectLst>
        </p:spPr>
        <p:txBody>
          <a:bodyPr>
            <a:normAutofit fontScale="90000"/>
          </a:bodyPr>
          <a:lstStyle/>
          <a:p>
            <a:r>
              <a:rPr lang="en-US" dirty="0">
                <a:solidFill>
                  <a:schemeClr val="bg1"/>
                </a:solidFill>
              </a:rPr>
              <a:t>Economic Analysis of Groundwater Use Patterns and Environmental Justice Considerations</a:t>
            </a:r>
          </a:p>
        </p:txBody>
      </p:sp>
      <p:sp>
        <p:nvSpPr>
          <p:cNvPr id="3" name="Subtitle 2">
            <a:extLst>
              <a:ext uri="{FF2B5EF4-FFF2-40B4-BE49-F238E27FC236}">
                <a16:creationId xmlns:a16="http://schemas.microsoft.com/office/drawing/2014/main" id="{F72210E1-9F0F-A4BB-C8EF-74AF294B42EE}"/>
              </a:ext>
            </a:extLst>
          </p:cNvPr>
          <p:cNvSpPr>
            <a:spLocks noGrp="1"/>
          </p:cNvSpPr>
          <p:nvPr>
            <p:ph type="subTitle" idx="1"/>
          </p:nvPr>
        </p:nvSpPr>
        <p:spPr>
          <a:xfrm>
            <a:off x="1524000" y="4379278"/>
            <a:ext cx="9144000" cy="1655762"/>
          </a:xfrm>
        </p:spPr>
        <p:txBody>
          <a:bodyPr/>
          <a:lstStyle/>
          <a:p>
            <a:r>
              <a:rPr lang="en-US" dirty="0">
                <a:solidFill>
                  <a:schemeClr val="tx2"/>
                </a:solidFill>
              </a:rPr>
              <a:t>Zoey Reed-Spitzer</a:t>
            </a:r>
          </a:p>
          <a:p>
            <a:r>
              <a:rPr lang="en-US" sz="2000" i="1" dirty="0">
                <a:solidFill>
                  <a:schemeClr val="tx2"/>
                </a:solidFill>
              </a:rPr>
              <a:t>Thesis Defense</a:t>
            </a:r>
          </a:p>
          <a:p>
            <a:r>
              <a:rPr lang="en-US" sz="2000" dirty="0">
                <a:solidFill>
                  <a:schemeClr val="tx2"/>
                </a:solidFill>
              </a:rPr>
              <a:t>May 8</a:t>
            </a:r>
            <a:r>
              <a:rPr lang="en-US" sz="2000" baseline="30000" dirty="0">
                <a:solidFill>
                  <a:schemeClr val="tx2"/>
                </a:solidFill>
              </a:rPr>
              <a:t>th</a:t>
            </a:r>
            <a:r>
              <a:rPr lang="en-US" sz="2000" dirty="0">
                <a:solidFill>
                  <a:schemeClr val="tx2"/>
                </a:solidFill>
              </a:rPr>
              <a:t>, 2024</a:t>
            </a:r>
          </a:p>
        </p:txBody>
      </p:sp>
    </p:spTree>
    <p:extLst>
      <p:ext uri="{BB962C8B-B14F-4D97-AF65-F5344CB8AC3E}">
        <p14:creationId xmlns:p14="http://schemas.microsoft.com/office/powerpoint/2010/main" val="94920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different colored lines&#10;&#10;Description automatically generated">
            <a:extLst>
              <a:ext uri="{FF2B5EF4-FFF2-40B4-BE49-F238E27FC236}">
                <a16:creationId xmlns:a16="http://schemas.microsoft.com/office/drawing/2014/main" id="{1DE3BB39-99FD-7B43-9604-54C061C90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23" y="374290"/>
            <a:ext cx="11313353" cy="6109419"/>
          </a:xfrm>
          <a:prstGeom prst="rect">
            <a:avLst/>
          </a:prstGeom>
        </p:spPr>
      </p:pic>
    </p:spTree>
    <p:extLst>
      <p:ext uri="{BB962C8B-B14F-4D97-AF65-F5344CB8AC3E}">
        <p14:creationId xmlns:p14="http://schemas.microsoft.com/office/powerpoint/2010/main" val="3405145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E3BB39-99FD-7B43-9604-54C061C905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9323" y="374290"/>
            <a:ext cx="11313353" cy="6109418"/>
          </a:xfrm>
          <a:prstGeom prst="rect">
            <a:avLst/>
          </a:prstGeom>
        </p:spPr>
      </p:pic>
    </p:spTree>
    <p:extLst>
      <p:ext uri="{BB962C8B-B14F-4D97-AF65-F5344CB8AC3E}">
        <p14:creationId xmlns:p14="http://schemas.microsoft.com/office/powerpoint/2010/main" val="62531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3D8E-5164-AE23-61A1-CD9394E012F5}"/>
              </a:ext>
            </a:extLst>
          </p:cNvPr>
          <p:cNvSpPr>
            <a:spLocks noGrp="1"/>
          </p:cNvSpPr>
          <p:nvPr>
            <p:ph type="title"/>
          </p:nvPr>
        </p:nvSpPr>
        <p:spPr>
          <a:xfrm>
            <a:off x="838200" y="365125"/>
            <a:ext cx="10515600" cy="892175"/>
          </a:xfrm>
        </p:spPr>
        <p:txBody>
          <a:bodyPr/>
          <a:lstStyle/>
          <a:p>
            <a:r>
              <a:rPr lang="en-US" dirty="0"/>
              <a:t>Econometric Model</a:t>
            </a:r>
          </a:p>
        </p:txBody>
      </p:sp>
      <p:sp>
        <p:nvSpPr>
          <p:cNvPr id="3" name="Content Placeholder 2">
            <a:extLst>
              <a:ext uri="{FF2B5EF4-FFF2-40B4-BE49-F238E27FC236}">
                <a16:creationId xmlns:a16="http://schemas.microsoft.com/office/drawing/2014/main" id="{8DD75E5E-D161-A007-4BBD-83EC2B74BD7F}"/>
              </a:ext>
            </a:extLst>
          </p:cNvPr>
          <p:cNvSpPr>
            <a:spLocks noGrp="1"/>
          </p:cNvSpPr>
          <p:nvPr>
            <p:ph idx="1"/>
          </p:nvPr>
        </p:nvSpPr>
        <p:spPr>
          <a:xfrm>
            <a:off x="838200" y="1368425"/>
            <a:ext cx="10515600" cy="4351338"/>
          </a:xfrm>
        </p:spPr>
        <p:txBody>
          <a:bodyPr>
            <a:normAutofit/>
          </a:bodyPr>
          <a:lstStyle/>
          <a:p>
            <a:r>
              <a:rPr lang="en-US" sz="2400" dirty="0"/>
              <a:t>12 years &amp; 14 sub-basins makes 168 observations (balanced panel)</a:t>
            </a:r>
          </a:p>
          <a:p>
            <a:r>
              <a:rPr lang="en-US" sz="2400" dirty="0"/>
              <a:t>Pooled OLS employed to allow time varying &amp; unvarying variables</a:t>
            </a:r>
          </a:p>
          <a:p>
            <a:r>
              <a:rPr lang="en-US" sz="2400" dirty="0"/>
              <a:t>Endogeneity present</a:t>
            </a:r>
          </a:p>
          <a:p>
            <a:pPr lvl="1"/>
            <a:r>
              <a:rPr lang="en-US" sz="2000" dirty="0"/>
              <a:t>Incorporate correlated random effects </a:t>
            </a:r>
            <a:r>
              <a:rPr lang="en-US" sz="1200" i="1" dirty="0"/>
              <a:t>(17, 18, 19)</a:t>
            </a:r>
          </a:p>
          <a:p>
            <a:pPr lvl="2"/>
            <a:r>
              <a:rPr lang="en-US" sz="1800" dirty="0"/>
              <a:t>Year controls, sub-basin specific time averages, &amp; trend effects</a:t>
            </a:r>
          </a:p>
          <a:p>
            <a:pPr lvl="2"/>
            <a:r>
              <a:rPr lang="en-US" sz="1800" dirty="0"/>
              <a:t>Wooldridge (2021) finds estimators equate to Two-Way Fixed Effects model in linear balanced panel case</a:t>
            </a:r>
          </a:p>
          <a:p>
            <a:r>
              <a:rPr lang="en-US" sz="2400" dirty="0"/>
              <a:t>Planted acreage likely behaves differently in GW regulated sub-basins</a:t>
            </a:r>
          </a:p>
          <a:p>
            <a:pPr lvl="1"/>
            <a:r>
              <a:rPr lang="en-US" sz="2000" dirty="0"/>
              <a:t>Interaction between planted acreage and regulation status used to isolate relationship in unregulated areas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B68E24-5BB7-1AC9-0B09-056E678DF214}"/>
                  </a:ext>
                </a:extLst>
              </p:cNvPr>
              <p:cNvSpPr txBox="1"/>
              <p:nvPr/>
            </p:nvSpPr>
            <p:spPr>
              <a:xfrm>
                <a:off x="361950" y="5129028"/>
                <a:ext cx="11468100" cy="910634"/>
              </a:xfrm>
              <a:prstGeom prst="rect">
                <a:avLst/>
              </a:prstGeom>
              <a:noFill/>
              <a:ln w="2857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𝐷𝑇</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𝑖𝑡</m:t>
                          </m:r>
                        </m:sub>
                      </m:sSub>
                      <m:r>
                        <a:rPr lang="en-US" i="0">
                          <a:latin typeface="Cambria Math" panose="02040503050406030204" pitchFamily="18" charset="0"/>
                        </a:rPr>
                        <m:t>=</m:t>
                      </m:r>
                      <m:r>
                        <a:rPr lang="en-US" i="1">
                          <a:latin typeface="Cambria Math" panose="02040503050406030204" pitchFamily="18" charset="0"/>
                        </a:rPr>
                        <m:t>𝜌</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𝑡</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𝑌𝑒𝑎𝑟</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1</m:t>
                          </m:r>
                        </m:sub>
                      </m:sSub>
                      <m:r>
                        <a:rPr lang="en-US" i="1">
                          <a:latin typeface="Cambria Math" panose="02040503050406030204" pitchFamily="18" charset="0"/>
                        </a:rPr>
                        <m:t>𝑈𝑛𝑟𝑒</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2</m:t>
                          </m:r>
                        </m:sub>
                      </m:sSub>
                      <m:r>
                        <a:rPr lang="en-US" i="1">
                          <a:latin typeface="Cambria Math" panose="02040503050406030204" pitchFamily="18" charset="0"/>
                        </a:rPr>
                        <m:t>𝑃𝑙𝑎𝑛</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𝑖𝑡</m:t>
                          </m:r>
                        </m:sub>
                      </m:sSub>
                      <m:r>
                        <a:rPr lang="en-US" i="0">
                          <a:latin typeface="Cambria Math" panose="02040503050406030204" pitchFamily="18" charset="0"/>
                        </a:rPr>
                        <m:t>∗</m:t>
                      </m:r>
                      <m:r>
                        <a:rPr lang="en-US" i="1">
                          <a:latin typeface="Cambria Math" panose="02040503050406030204" pitchFamily="18" charset="0"/>
                        </a:rPr>
                        <m:t>𝑈𝑛𝑟𝑒</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3</m:t>
                          </m:r>
                        </m:sub>
                      </m:sSub>
                      <m:r>
                        <a:rPr lang="en-US" i="1">
                          <a:latin typeface="Cambria Math" panose="02040503050406030204" pitchFamily="18" charset="0"/>
                        </a:rPr>
                        <m:t>𝑃𝑙𝑎𝑛</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𝑖𝑡</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4</m:t>
                          </m:r>
                        </m:sub>
                      </m:sSub>
                      <m:r>
                        <a:rPr lang="en-US" i="1">
                          <a:latin typeface="Cambria Math" panose="02040503050406030204" pitchFamily="18" charset="0"/>
                        </a:rPr>
                        <m:t>𝑅𝑒𝑐h𝑎𝑟𝑔</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𝑖𝑡</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5</m:t>
                          </m:r>
                        </m:sub>
                      </m:sSub>
                      <m:r>
                        <a:rPr lang="en-US" i="1">
                          <a:latin typeface="Cambria Math" panose="02040503050406030204" pitchFamily="18" charset="0"/>
                        </a:rPr>
                        <m:t>𝑃𝑒𝑟𝐶𝑎𝑝𝐼𝑛</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𝑖𝑡</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6</m:t>
                          </m:r>
                        </m:sub>
                      </m:sSub>
                      <m:r>
                        <a:rPr lang="en-US" i="1">
                          <a:latin typeface="Cambria Math" panose="02040503050406030204" pitchFamily="18" charset="0"/>
                        </a:rPr>
                        <m:t>𝐻𝑜𝑢𝑠</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𝑖𝑡</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7</m:t>
                          </m:r>
                        </m:sub>
                      </m:sSub>
                      <m:r>
                        <a:rPr lang="en-US" i="1">
                          <a:latin typeface="Cambria Math" panose="02040503050406030204" pitchFamily="18" charset="0"/>
                        </a:rPr>
                        <m:t>𝑇𝑒𝑚</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𝑖𝑡</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8</m:t>
                          </m:r>
                        </m:sub>
                      </m:sSub>
                      <m:r>
                        <a:rPr lang="en-US" i="1">
                          <a:latin typeface="Cambria Math" panose="02040503050406030204" pitchFamily="18" charset="0"/>
                        </a:rPr>
                        <m:t>𝑃𝑟𝑒𝑐𝑖</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𝑖𝑡</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𝑖</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𝑡</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𝑖𝑡</m:t>
                          </m:r>
                        </m:sub>
                      </m:sSub>
                    </m:oMath>
                  </m:oMathPara>
                </a14:m>
                <a:endParaRPr lang="en-US" dirty="0"/>
              </a:p>
            </p:txBody>
          </p:sp>
        </mc:Choice>
        <mc:Fallback xmlns="">
          <p:sp>
            <p:nvSpPr>
              <p:cNvPr id="7" name="TextBox 6">
                <a:extLst>
                  <a:ext uri="{FF2B5EF4-FFF2-40B4-BE49-F238E27FC236}">
                    <a16:creationId xmlns:a16="http://schemas.microsoft.com/office/drawing/2014/main" id="{D1B68E24-5BB7-1AC9-0B09-056E678DF214}"/>
                  </a:ext>
                </a:extLst>
              </p:cNvPr>
              <p:cNvSpPr txBox="1">
                <a:spLocks noRot="1" noChangeAspect="1" noMove="1" noResize="1" noEditPoints="1" noAdjustHandles="1" noChangeArrowheads="1" noChangeShapeType="1" noTextEdit="1"/>
              </p:cNvSpPr>
              <p:nvPr/>
            </p:nvSpPr>
            <p:spPr>
              <a:xfrm>
                <a:off x="361950" y="5129028"/>
                <a:ext cx="11468100" cy="910634"/>
              </a:xfrm>
              <a:prstGeom prst="rect">
                <a:avLst/>
              </a:prstGeom>
              <a:blipFill>
                <a:blip r:embed="rId4"/>
                <a:stretch>
                  <a:fillRect b="-2581"/>
                </a:stretch>
              </a:blipFill>
              <a:ln w="2857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989679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FC63602-7E0E-3C59-AD4B-46CDCA210C20}"/>
              </a:ext>
            </a:extLst>
          </p:cNvPr>
          <p:cNvGraphicFramePr>
            <a:graphicFrameLocks noGrp="1"/>
          </p:cNvGraphicFramePr>
          <p:nvPr>
            <p:extLst>
              <p:ext uri="{D42A27DB-BD31-4B8C-83A1-F6EECF244321}">
                <p14:modId xmlns:p14="http://schemas.microsoft.com/office/powerpoint/2010/main" val="2613590112"/>
              </p:ext>
            </p:extLst>
          </p:nvPr>
        </p:nvGraphicFramePr>
        <p:xfrm>
          <a:off x="71437" y="210655"/>
          <a:ext cx="12049125" cy="6436690"/>
        </p:xfrm>
        <a:graphic>
          <a:graphicData uri="http://schemas.openxmlformats.org/drawingml/2006/table">
            <a:tbl>
              <a:tblPr bandRow="1"/>
              <a:tblGrid>
                <a:gridCol w="3297586">
                  <a:extLst>
                    <a:ext uri="{9D8B030D-6E8A-4147-A177-3AD203B41FA5}">
                      <a16:colId xmlns:a16="http://schemas.microsoft.com/office/drawing/2014/main" val="1036710593"/>
                    </a:ext>
                  </a:extLst>
                </a:gridCol>
                <a:gridCol w="191557">
                  <a:extLst>
                    <a:ext uri="{9D8B030D-6E8A-4147-A177-3AD203B41FA5}">
                      <a16:colId xmlns:a16="http://schemas.microsoft.com/office/drawing/2014/main" val="3587213265"/>
                    </a:ext>
                  </a:extLst>
                </a:gridCol>
                <a:gridCol w="1236595">
                  <a:extLst>
                    <a:ext uri="{9D8B030D-6E8A-4147-A177-3AD203B41FA5}">
                      <a16:colId xmlns:a16="http://schemas.microsoft.com/office/drawing/2014/main" val="1235525372"/>
                    </a:ext>
                  </a:extLst>
                </a:gridCol>
                <a:gridCol w="721346">
                  <a:extLst>
                    <a:ext uri="{9D8B030D-6E8A-4147-A177-3AD203B41FA5}">
                      <a16:colId xmlns:a16="http://schemas.microsoft.com/office/drawing/2014/main" val="1572118285"/>
                    </a:ext>
                  </a:extLst>
                </a:gridCol>
                <a:gridCol w="1442694">
                  <a:extLst>
                    <a:ext uri="{9D8B030D-6E8A-4147-A177-3AD203B41FA5}">
                      <a16:colId xmlns:a16="http://schemas.microsoft.com/office/drawing/2014/main" val="4210407400"/>
                    </a:ext>
                  </a:extLst>
                </a:gridCol>
                <a:gridCol w="721346">
                  <a:extLst>
                    <a:ext uri="{9D8B030D-6E8A-4147-A177-3AD203B41FA5}">
                      <a16:colId xmlns:a16="http://schemas.microsoft.com/office/drawing/2014/main" val="3400049872"/>
                    </a:ext>
                  </a:extLst>
                </a:gridCol>
                <a:gridCol w="1442694">
                  <a:extLst>
                    <a:ext uri="{9D8B030D-6E8A-4147-A177-3AD203B41FA5}">
                      <a16:colId xmlns:a16="http://schemas.microsoft.com/office/drawing/2014/main" val="1239049369"/>
                    </a:ext>
                  </a:extLst>
                </a:gridCol>
                <a:gridCol w="721346">
                  <a:extLst>
                    <a:ext uri="{9D8B030D-6E8A-4147-A177-3AD203B41FA5}">
                      <a16:colId xmlns:a16="http://schemas.microsoft.com/office/drawing/2014/main" val="92124668"/>
                    </a:ext>
                  </a:extLst>
                </a:gridCol>
                <a:gridCol w="1545744">
                  <a:extLst>
                    <a:ext uri="{9D8B030D-6E8A-4147-A177-3AD203B41FA5}">
                      <a16:colId xmlns:a16="http://schemas.microsoft.com/office/drawing/2014/main" val="4263453163"/>
                    </a:ext>
                  </a:extLst>
                </a:gridCol>
                <a:gridCol w="728217">
                  <a:extLst>
                    <a:ext uri="{9D8B030D-6E8A-4147-A177-3AD203B41FA5}">
                      <a16:colId xmlns:a16="http://schemas.microsoft.com/office/drawing/2014/main" val="1891681687"/>
                    </a:ext>
                  </a:extLst>
                </a:gridCol>
              </a:tblGrid>
              <a:tr h="199231">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Dependent Variable: DTW</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gridSpan="2">
                  <a:txBody>
                    <a:bodyPr/>
                    <a:lstStyle/>
                    <a:p>
                      <a:pPr marL="0" marR="0" algn="ct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Model (1)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marL="0" marR="0" algn="ct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Model (2)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Model (3)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Model (4)</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8776178"/>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term</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estimate</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estimate</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estimate</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estimate</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b="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3471205"/>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Unregulated (yes = 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67.14</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57.34</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37.80</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55.86</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87486372"/>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(10.31)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(10.48)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(11.08)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(15.49)</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62051294"/>
                  </a:ext>
                </a:extLst>
              </a:tr>
              <a:tr h="198627">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Planted Acreage * Unregulated</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0.11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0.12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0.17</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0.11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2991434114"/>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(0.03)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(0.03)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(0.03)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(0.04)</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543558480"/>
                  </a:ext>
                </a:extLst>
              </a:tr>
              <a:tr h="201383">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Planted Acreage (Scaled 100 Acres)</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0.01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0.00</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-0.010</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-0.09</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4247005757"/>
                  </a:ext>
                </a:extLst>
              </a:tr>
              <a:tr h="199231">
                <a:tc gridSpan="2">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(0.01)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(0.01)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(0.11)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(0.07)</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967546558"/>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Recharge Project (yes = 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-13.59</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-10.44</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-4.52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-19.57</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2018347518"/>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(9.07)</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(9.98)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(12.16)</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(10.02)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3248728321"/>
                  </a:ext>
                </a:extLst>
              </a:tr>
              <a:tr h="227253">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Per Capita Income (Scaled $1000)</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-0.49</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-1.08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-0.28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-1.58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115703259"/>
                  </a:ext>
                </a:extLst>
              </a:tr>
              <a:tr h="199231">
                <a:tc gridSpan="2">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(0.88)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(0.91)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(2.19)</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(1.53)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3054410040"/>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Housing Units</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0.062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0.07</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0.005</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-0.029</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2920687250"/>
                  </a:ext>
                </a:extLst>
              </a:tr>
              <a:tr h="199231">
                <a:tc gridSpan="2">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(0.01)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(0.01)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(0.04)</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(0.02)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1363343725"/>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Temperature</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11.55</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7.83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-0.98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-6.39</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3605897906"/>
                  </a:ext>
                </a:extLst>
              </a:tr>
              <a:tr h="199231">
                <a:tc gridSpan="2">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(1.43)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(1.78)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(14.15)</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(6.22)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1292957815"/>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Precipitation</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-43.91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-106.24</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2.37</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-21.25</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2665129648"/>
                  </a:ext>
                </a:extLst>
              </a:tr>
              <a:tr h="199231">
                <a:tc gridSpan="2">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(14.92)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(25.93)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(39.38)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(18.40)</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86280370"/>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(Intercept)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-621.06</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-285.81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132.48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96.33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3561074199"/>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i="1">
                          <a:effectLst/>
                          <a:latin typeface="Times New Roman" panose="02020603050405020304" pitchFamily="18" charset="0"/>
                          <a:ea typeface="Times New Roman" panose="02020603050405020304" pitchFamily="18" charset="0"/>
                          <a:cs typeface="Aptos" panose="02110004020202020204"/>
                        </a:rPr>
                        <a:t>(107.46)</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i="1">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400" i="1">
                          <a:effectLst/>
                          <a:latin typeface="Times New Roman" panose="02020603050405020304" pitchFamily="18" charset="0"/>
                          <a:ea typeface="Times New Roman" panose="02020603050405020304" pitchFamily="18" charset="0"/>
                          <a:cs typeface="Aptos" panose="02110004020202020204"/>
                        </a:rPr>
                        <a:t>(143.38)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i="1">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400" i="1">
                          <a:effectLst/>
                          <a:latin typeface="Times New Roman" panose="02020603050405020304" pitchFamily="18" charset="0"/>
                          <a:ea typeface="Times New Roman" panose="02020603050405020304" pitchFamily="18" charset="0"/>
                          <a:cs typeface="Aptos" panose="02110004020202020204"/>
                        </a:rPr>
                        <a:t>(169.06)</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i="1">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400" i="1">
                          <a:effectLst/>
                          <a:latin typeface="Times New Roman" panose="02020603050405020304" pitchFamily="18" charset="0"/>
                          <a:ea typeface="Times New Roman" panose="02020603050405020304" pitchFamily="18" charset="0"/>
                          <a:cs typeface="Aptos" panose="02110004020202020204"/>
                        </a:rPr>
                        <a:t>(201.97)</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i="1">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9681920"/>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Year Effects</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No</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Yes</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Yes</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Yes</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47209618"/>
                  </a:ext>
                </a:extLst>
              </a:tr>
              <a:tr h="276872">
                <a:tc gridSpan="2">
                  <a:txBody>
                    <a:bodyPr/>
                    <a:lstStyle/>
                    <a:p>
                      <a:pPr marL="0" marR="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Aptos" panose="02110004020202020204"/>
                        </a:rPr>
                        <a:t>Sub-basin Specific Time Average Effects</a:t>
                      </a:r>
                      <a:endParaRPr lang="en-US" sz="1200" dirty="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No</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No</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Yes</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Yes</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898629025"/>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Time Trend Effects</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No</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No</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No</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Yes</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4161342"/>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Observations</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168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168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168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168</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844062802"/>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R2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0.6956</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0.7436</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0.7931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0.9597</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969083705"/>
                  </a:ext>
                </a:extLst>
              </a:tr>
              <a:tr h="199231">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Adj. R2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0.6803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0.7107</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0.7583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0.9482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a:noFill/>
                    </a:lnB>
                    <a:noFill/>
                  </a:tcPr>
                </a:tc>
                <a:extLst>
                  <a:ext uri="{0D108BD9-81ED-4DB2-BD59-A6C34878D82A}">
                    <a16:rowId xmlns:a16="http://schemas.microsoft.com/office/drawing/2014/main" val="702086002"/>
                  </a:ext>
                </a:extLst>
              </a:tr>
              <a:tr h="506490">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F Stat (8;df=159) | (19;df=148) | (24;df=143) | (37;df=130)</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45.42</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22.59</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22.83</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83.66</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0403882"/>
                  </a:ext>
                </a:extLst>
              </a:tr>
              <a:tr h="209192">
                <a:tc gridSpan="2">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*p&lt;0.1;**p&lt;0.05;***p&lt;0.01</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Times New Roman" panose="02020603050405020304" pitchFamily="18" charset="0"/>
                          <a:cs typeface="Aptos" panose="02110004020202020204"/>
                        </a:rPr>
                        <a:t> </a:t>
                      </a:r>
                      <a:endParaRPr lang="en-US" sz="1200" dirty="0">
                        <a:effectLst/>
                        <a:latin typeface="Aptos" panose="02110004020202020204"/>
                        <a:ea typeface="Aptos" panose="02110004020202020204"/>
                        <a:cs typeface="Aptos" panose="02110004020202020204"/>
                      </a:endParaRPr>
                    </a:p>
                  </a:txBody>
                  <a:tcPr marL="45939" marR="45939"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168134629"/>
                  </a:ext>
                </a:extLst>
              </a:tr>
            </a:tbl>
          </a:graphicData>
        </a:graphic>
      </p:graphicFrame>
    </p:spTree>
    <p:extLst>
      <p:ext uri="{BB962C8B-B14F-4D97-AF65-F5344CB8AC3E}">
        <p14:creationId xmlns:p14="http://schemas.microsoft.com/office/powerpoint/2010/main" val="3659139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3F8-FA2D-C30D-5334-0AEEFFAC459D}"/>
              </a:ext>
            </a:extLst>
          </p:cNvPr>
          <p:cNvSpPr>
            <a:spLocks noGrp="1"/>
          </p:cNvSpPr>
          <p:nvPr>
            <p:ph type="title"/>
          </p:nvPr>
        </p:nvSpPr>
        <p:spPr/>
        <p:txBody>
          <a:bodyPr/>
          <a:lstStyle/>
          <a:p>
            <a:r>
              <a:rPr lang="en-US" dirty="0"/>
              <a:t>Summary of Statistical Results (Model 4)</a:t>
            </a:r>
          </a:p>
        </p:txBody>
      </p:sp>
      <p:sp>
        <p:nvSpPr>
          <p:cNvPr id="3" name="Content Placeholder 2">
            <a:extLst>
              <a:ext uri="{FF2B5EF4-FFF2-40B4-BE49-F238E27FC236}">
                <a16:creationId xmlns:a16="http://schemas.microsoft.com/office/drawing/2014/main" id="{DCBC664C-11F6-0ED5-D478-AFB64310DBB1}"/>
              </a:ext>
            </a:extLst>
          </p:cNvPr>
          <p:cNvSpPr>
            <a:spLocks noGrp="1"/>
          </p:cNvSpPr>
          <p:nvPr>
            <p:ph idx="1"/>
          </p:nvPr>
        </p:nvSpPr>
        <p:spPr/>
        <p:txBody>
          <a:bodyPr>
            <a:normAutofit/>
          </a:bodyPr>
          <a:lstStyle/>
          <a:p>
            <a:r>
              <a:rPr lang="en-US" sz="3200" dirty="0"/>
              <a:t>Unregulated sub-basins have increasing DTW that is 55.86 feet larger than regulated sub-basins on average over study period</a:t>
            </a:r>
          </a:p>
          <a:p>
            <a:r>
              <a:rPr lang="en-US" sz="3200" dirty="0"/>
              <a:t>Unregulated sub-basins where planted acreage increases 100 acres also increase in DTW by 0.11 feet larger than regulated sub-basins on average over study period</a:t>
            </a:r>
          </a:p>
          <a:p>
            <a:r>
              <a:rPr lang="en-US" sz="3200" dirty="0"/>
              <a:t>Sub-basins with recharge project are also those with decreasing DTW that is 20-foot larger than those with no project</a:t>
            </a:r>
          </a:p>
          <a:p>
            <a:pPr lvl="1"/>
            <a:endParaRPr lang="en-US" sz="2800" dirty="0"/>
          </a:p>
          <a:p>
            <a:endParaRPr lang="en-US" sz="3200" dirty="0"/>
          </a:p>
        </p:txBody>
      </p:sp>
    </p:spTree>
    <p:extLst>
      <p:ext uri="{BB962C8B-B14F-4D97-AF65-F5344CB8AC3E}">
        <p14:creationId xmlns:p14="http://schemas.microsoft.com/office/powerpoint/2010/main" val="1918729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268E-DB6F-ECB5-F127-B19004C22137}"/>
              </a:ext>
            </a:extLst>
          </p:cNvPr>
          <p:cNvSpPr>
            <a:spLocks noGrp="1"/>
          </p:cNvSpPr>
          <p:nvPr>
            <p:ph type="title"/>
          </p:nvPr>
        </p:nvSpPr>
        <p:spPr/>
        <p:txBody>
          <a:bodyPr/>
          <a:lstStyle/>
          <a:p>
            <a:r>
              <a:rPr lang="en-US" dirty="0"/>
              <a:t>Summary of Statistical Results (Models 1 &amp; 2)</a:t>
            </a:r>
          </a:p>
        </p:txBody>
      </p:sp>
      <p:sp>
        <p:nvSpPr>
          <p:cNvPr id="3" name="Content Placeholder 2">
            <a:extLst>
              <a:ext uri="{FF2B5EF4-FFF2-40B4-BE49-F238E27FC236}">
                <a16:creationId xmlns:a16="http://schemas.microsoft.com/office/drawing/2014/main" id="{8E7CC8AE-4B2A-5484-4648-4489FE2A2031}"/>
              </a:ext>
            </a:extLst>
          </p:cNvPr>
          <p:cNvSpPr>
            <a:spLocks noGrp="1"/>
          </p:cNvSpPr>
          <p:nvPr>
            <p:ph idx="1"/>
          </p:nvPr>
        </p:nvSpPr>
        <p:spPr/>
        <p:txBody>
          <a:bodyPr/>
          <a:lstStyle/>
          <a:p>
            <a:r>
              <a:rPr lang="en-US" dirty="0"/>
              <a:t>Sub-basins with increasing </a:t>
            </a:r>
            <a:r>
              <a:rPr lang="en-US" b="1" dirty="0"/>
              <a:t>housing units</a:t>
            </a:r>
            <a:r>
              <a:rPr lang="en-US" dirty="0"/>
              <a:t> increase in DTW on average over time</a:t>
            </a:r>
          </a:p>
          <a:p>
            <a:r>
              <a:rPr lang="en-US" dirty="0"/>
              <a:t>Sub-basins with increasing </a:t>
            </a:r>
            <a:r>
              <a:rPr lang="en-US" b="1" dirty="0"/>
              <a:t>temperature</a:t>
            </a:r>
            <a:r>
              <a:rPr lang="en-US" dirty="0"/>
              <a:t> increase in DTW on average over time</a:t>
            </a:r>
          </a:p>
          <a:p>
            <a:r>
              <a:rPr lang="en-US" dirty="0"/>
              <a:t>Sub-basins with increasing </a:t>
            </a:r>
            <a:r>
              <a:rPr lang="en-US" b="1" dirty="0"/>
              <a:t>precipitation</a:t>
            </a:r>
            <a:r>
              <a:rPr lang="en-US" dirty="0"/>
              <a:t> decrease in DTW on average over time</a:t>
            </a:r>
          </a:p>
          <a:p>
            <a:r>
              <a:rPr lang="en-US" dirty="0"/>
              <a:t>Statistical significance drops in Model 3 &amp; 4 because housing &amp; climate are highly correlated with time average and trend effects</a:t>
            </a:r>
          </a:p>
          <a:p>
            <a:endParaRPr lang="en-US" dirty="0"/>
          </a:p>
          <a:p>
            <a:endParaRPr lang="en-US" dirty="0"/>
          </a:p>
        </p:txBody>
      </p:sp>
    </p:spTree>
    <p:extLst>
      <p:ext uri="{BB962C8B-B14F-4D97-AF65-F5344CB8AC3E}">
        <p14:creationId xmlns:p14="http://schemas.microsoft.com/office/powerpoint/2010/main" val="1961941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4438-8FA3-A303-659D-CD6E1A8BC6A6}"/>
              </a:ext>
            </a:extLst>
          </p:cNvPr>
          <p:cNvSpPr>
            <a:spLocks noGrp="1"/>
          </p:cNvSpPr>
          <p:nvPr>
            <p:ph type="title"/>
          </p:nvPr>
        </p:nvSpPr>
        <p:spPr/>
        <p:txBody>
          <a:bodyPr/>
          <a:lstStyle/>
          <a:p>
            <a:r>
              <a:rPr lang="en-US" dirty="0"/>
              <a:t>GW Policy Implications</a:t>
            </a:r>
          </a:p>
        </p:txBody>
      </p:sp>
      <p:sp>
        <p:nvSpPr>
          <p:cNvPr id="3" name="Content Placeholder 2">
            <a:extLst>
              <a:ext uri="{FF2B5EF4-FFF2-40B4-BE49-F238E27FC236}">
                <a16:creationId xmlns:a16="http://schemas.microsoft.com/office/drawing/2014/main" id="{6C2D2EA8-1001-AD7B-3D5E-1F182A51ACAA}"/>
              </a:ext>
            </a:extLst>
          </p:cNvPr>
          <p:cNvSpPr>
            <a:spLocks noGrp="1"/>
          </p:cNvSpPr>
          <p:nvPr>
            <p:ph idx="1"/>
          </p:nvPr>
        </p:nvSpPr>
        <p:spPr>
          <a:xfrm>
            <a:off x="838200" y="1825625"/>
            <a:ext cx="6604591" cy="4351338"/>
          </a:xfrm>
        </p:spPr>
        <p:txBody>
          <a:bodyPr>
            <a:normAutofit/>
          </a:bodyPr>
          <a:lstStyle/>
          <a:p>
            <a:r>
              <a:rPr lang="en-US" sz="3200" dirty="0"/>
              <a:t>Results highlight need for expanding GW regulation</a:t>
            </a:r>
          </a:p>
          <a:p>
            <a:r>
              <a:rPr lang="en-US" sz="3200" dirty="0"/>
              <a:t>Results for climate variables emphasize need for continuing GW policy as climate change increases</a:t>
            </a:r>
          </a:p>
          <a:p>
            <a:r>
              <a:rPr lang="en-US" sz="3200" dirty="0"/>
              <a:t>Efforts to curb household water use are needed as population grows in rural AZ areas</a:t>
            </a:r>
          </a:p>
        </p:txBody>
      </p:sp>
      <p:pic>
        <p:nvPicPr>
          <p:cNvPr id="5" name="Picture 4" descr="Plant in the ground">
            <a:extLst>
              <a:ext uri="{FF2B5EF4-FFF2-40B4-BE49-F238E27FC236}">
                <a16:creationId xmlns:a16="http://schemas.microsoft.com/office/drawing/2014/main" id="{E4120278-C2E1-560C-E564-605F16C31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1644" y="2020186"/>
            <a:ext cx="4226442" cy="2817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256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p of the united states&#10;&#10;Description automatically generated">
            <a:extLst>
              <a:ext uri="{FF2B5EF4-FFF2-40B4-BE49-F238E27FC236}">
                <a16:creationId xmlns:a16="http://schemas.microsoft.com/office/drawing/2014/main" id="{5D44339B-DBC7-0500-DA20-F81EBC733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890" y="32863"/>
            <a:ext cx="6592220" cy="6792273"/>
          </a:xfrm>
          <a:prstGeom prst="rect">
            <a:avLst/>
          </a:prstGeom>
        </p:spPr>
      </p:pic>
      <p:pic>
        <p:nvPicPr>
          <p:cNvPr id="9" name="Picture 8">
            <a:extLst>
              <a:ext uri="{FF2B5EF4-FFF2-40B4-BE49-F238E27FC236}">
                <a16:creationId xmlns:a16="http://schemas.microsoft.com/office/drawing/2014/main" id="{4959BC19-42ED-BDAD-95A9-47E3EF0011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90965" y="65726"/>
            <a:ext cx="6610068" cy="6726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55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fltVal val="0"/>
                                          </p:val>
                                        </p:tav>
                                      </p:tavLst>
                                    </p:anim>
                                    <p:animEffect transition="out" filter="fad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DF00-0630-88EB-FF73-5873C5831EEE}"/>
              </a:ext>
            </a:extLst>
          </p:cNvPr>
          <p:cNvSpPr>
            <a:spLocks noGrp="1"/>
          </p:cNvSpPr>
          <p:nvPr>
            <p:ph type="ctrTitle"/>
          </p:nvPr>
        </p:nvSpPr>
        <p:spPr/>
        <p:txBody>
          <a:bodyPr>
            <a:normAutofit fontScale="90000"/>
          </a:bodyPr>
          <a:lstStyle/>
          <a:p>
            <a:r>
              <a:rPr lang="en-US" dirty="0"/>
              <a:t>Environmental Justice Considerations in the Colorado River Basin</a:t>
            </a:r>
          </a:p>
        </p:txBody>
      </p:sp>
      <p:sp>
        <p:nvSpPr>
          <p:cNvPr id="3" name="Subtitle 2">
            <a:extLst>
              <a:ext uri="{FF2B5EF4-FFF2-40B4-BE49-F238E27FC236}">
                <a16:creationId xmlns:a16="http://schemas.microsoft.com/office/drawing/2014/main" id="{D55AAD33-1077-9867-7F4D-5BA3D4010C92}"/>
              </a:ext>
            </a:extLst>
          </p:cNvPr>
          <p:cNvSpPr>
            <a:spLocks noGrp="1"/>
          </p:cNvSpPr>
          <p:nvPr>
            <p:ph type="subTitle" idx="1"/>
          </p:nvPr>
        </p:nvSpPr>
        <p:spPr/>
        <p:txBody>
          <a:bodyPr/>
          <a:lstStyle/>
          <a:p>
            <a:r>
              <a:rPr lang="en-US" dirty="0"/>
              <a:t>Zoey Reed-Spitzer</a:t>
            </a:r>
          </a:p>
          <a:p>
            <a:r>
              <a:rPr lang="en-US" dirty="0"/>
              <a:t>May 22, 2024</a:t>
            </a:r>
          </a:p>
        </p:txBody>
      </p:sp>
    </p:spTree>
    <p:extLst>
      <p:ext uri="{BB962C8B-B14F-4D97-AF65-F5344CB8AC3E}">
        <p14:creationId xmlns:p14="http://schemas.microsoft.com/office/powerpoint/2010/main" val="3478840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0758-2A5C-8401-B7ED-B19F94092CAC}"/>
              </a:ext>
            </a:extLst>
          </p:cNvPr>
          <p:cNvSpPr>
            <a:spLocks noGrp="1"/>
          </p:cNvSpPr>
          <p:nvPr>
            <p:ph type="title"/>
          </p:nvPr>
        </p:nvSpPr>
        <p:spPr>
          <a:xfrm>
            <a:off x="838200" y="365126"/>
            <a:ext cx="10515600" cy="1035050"/>
          </a:xfrm>
        </p:spPr>
        <p:txBody>
          <a:bodyPr>
            <a:normAutofit fontScale="90000"/>
          </a:bodyPr>
          <a:lstStyle/>
          <a:p>
            <a:r>
              <a:rPr lang="en-US" dirty="0"/>
              <a:t>Social &amp; Environmental Justice in Colorado River Basin</a:t>
            </a:r>
          </a:p>
        </p:txBody>
      </p:sp>
      <p:sp>
        <p:nvSpPr>
          <p:cNvPr id="3" name="Content Placeholder 2">
            <a:extLst>
              <a:ext uri="{FF2B5EF4-FFF2-40B4-BE49-F238E27FC236}">
                <a16:creationId xmlns:a16="http://schemas.microsoft.com/office/drawing/2014/main" id="{83199362-7879-388A-1230-DD7B7FF158BC}"/>
              </a:ext>
            </a:extLst>
          </p:cNvPr>
          <p:cNvSpPr>
            <a:spLocks noGrp="1"/>
          </p:cNvSpPr>
          <p:nvPr>
            <p:ph idx="1"/>
          </p:nvPr>
        </p:nvSpPr>
        <p:spPr>
          <a:xfrm>
            <a:off x="838200" y="1708149"/>
            <a:ext cx="10515600" cy="4784725"/>
          </a:xfrm>
        </p:spPr>
        <p:txBody>
          <a:bodyPr>
            <a:normAutofit/>
          </a:bodyPr>
          <a:lstStyle/>
          <a:p>
            <a:r>
              <a:rPr lang="en-US" sz="3200" dirty="0"/>
              <a:t>Environmental burdens in CRB include lack of access to green space, clean air, safe drinking water, &amp; complete household water infrastructure</a:t>
            </a:r>
          </a:p>
          <a:p>
            <a:pPr lvl="1"/>
            <a:r>
              <a:rPr lang="en-US" sz="2800" dirty="0"/>
              <a:t>Important for protecting quality &amp; quantity of water supply &amp; supporting well-being of water users</a:t>
            </a:r>
          </a:p>
          <a:p>
            <a:r>
              <a:rPr lang="en-US" sz="3200" dirty="0"/>
              <a:t>Environmental burdens impose adverse health outcomes </a:t>
            </a:r>
            <a:r>
              <a:rPr lang="en-US" sz="1800" i="1" dirty="0"/>
              <a:t>(20, 21, 22, 23, 24, 25, 26)</a:t>
            </a:r>
          </a:p>
          <a:p>
            <a:r>
              <a:rPr lang="en-US" sz="3200" dirty="0"/>
              <a:t>Investigating whether certain groups disproportionately exposed to burdens</a:t>
            </a:r>
            <a:endParaRPr lang="en-US" sz="3200" strike="sngStrike" dirty="0"/>
          </a:p>
        </p:txBody>
      </p:sp>
    </p:spTree>
    <p:extLst>
      <p:ext uri="{BB962C8B-B14F-4D97-AF65-F5344CB8AC3E}">
        <p14:creationId xmlns:p14="http://schemas.microsoft.com/office/powerpoint/2010/main" val="718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BEA2-E202-E375-1AFA-4744E0A4A84E}"/>
              </a:ext>
            </a:extLst>
          </p:cNvPr>
          <p:cNvSpPr>
            <a:spLocks noGrp="1"/>
          </p:cNvSpPr>
          <p:nvPr>
            <p:ph type="title"/>
          </p:nvPr>
        </p:nvSpPr>
        <p:spPr/>
        <p:txBody>
          <a:bodyPr/>
          <a:lstStyle/>
          <a:p>
            <a:r>
              <a:rPr lang="en-US" dirty="0"/>
              <a:t>Depth to Water* (DTW) Data Usefulness in Economic Analysis</a:t>
            </a:r>
          </a:p>
        </p:txBody>
      </p:sp>
      <p:sp>
        <p:nvSpPr>
          <p:cNvPr id="3" name="Content Placeholder 2">
            <a:extLst>
              <a:ext uri="{FF2B5EF4-FFF2-40B4-BE49-F238E27FC236}">
                <a16:creationId xmlns:a16="http://schemas.microsoft.com/office/drawing/2014/main" id="{EBADAA9D-7A13-7BC7-9A8A-7B7CC253D2B3}"/>
              </a:ext>
            </a:extLst>
          </p:cNvPr>
          <p:cNvSpPr>
            <a:spLocks noGrp="1"/>
          </p:cNvSpPr>
          <p:nvPr>
            <p:ph idx="1"/>
          </p:nvPr>
        </p:nvSpPr>
        <p:spPr/>
        <p:txBody>
          <a:bodyPr>
            <a:normAutofit/>
          </a:bodyPr>
          <a:lstStyle/>
          <a:p>
            <a:r>
              <a:rPr lang="en-US" sz="3600" dirty="0"/>
              <a:t>Groundwater (GW) supply threatened in many regions worldwide</a:t>
            </a:r>
          </a:p>
          <a:p>
            <a:r>
              <a:rPr lang="en-US" sz="3600" dirty="0"/>
              <a:t>Only some areas regulate GW use</a:t>
            </a:r>
          </a:p>
          <a:p>
            <a:pPr lvl="1"/>
            <a:r>
              <a:rPr lang="en-US" sz="3200" dirty="0"/>
              <a:t>Political, legal, &amp; technical factors inhibit reporting requirements </a:t>
            </a:r>
          </a:p>
          <a:p>
            <a:r>
              <a:rPr lang="en-US" sz="3600" dirty="0"/>
              <a:t>This study examines usefulness of DTW data to understanding linkages between GW conditions &amp; economic, regulatory, &amp; climate factors</a:t>
            </a:r>
          </a:p>
        </p:txBody>
      </p:sp>
      <p:sp>
        <p:nvSpPr>
          <p:cNvPr id="4" name="TextBox 3">
            <a:extLst>
              <a:ext uri="{FF2B5EF4-FFF2-40B4-BE49-F238E27FC236}">
                <a16:creationId xmlns:a16="http://schemas.microsoft.com/office/drawing/2014/main" id="{730E5B3E-0237-5F9A-151E-A0BE7D5FBF76}"/>
              </a:ext>
            </a:extLst>
          </p:cNvPr>
          <p:cNvSpPr txBox="1"/>
          <p:nvPr/>
        </p:nvSpPr>
        <p:spPr>
          <a:xfrm>
            <a:off x="838200" y="6144255"/>
            <a:ext cx="6274981" cy="369332"/>
          </a:xfrm>
          <a:prstGeom prst="rect">
            <a:avLst/>
          </a:prstGeom>
          <a:noFill/>
        </p:spPr>
        <p:txBody>
          <a:bodyPr wrap="square" rtlCol="0">
            <a:spAutoFit/>
          </a:bodyPr>
          <a:lstStyle/>
          <a:p>
            <a:r>
              <a:rPr lang="en-US" dirty="0"/>
              <a:t>*Distance from land surface to water table (relates to GW levels)</a:t>
            </a:r>
          </a:p>
        </p:txBody>
      </p:sp>
    </p:spTree>
    <p:extLst>
      <p:ext uri="{BB962C8B-B14F-4D97-AF65-F5344CB8AC3E}">
        <p14:creationId xmlns:p14="http://schemas.microsoft.com/office/powerpoint/2010/main" val="201784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9CC5-4587-5774-055E-04CB3F0F00E7}"/>
              </a:ext>
            </a:extLst>
          </p:cNvPr>
          <p:cNvSpPr>
            <a:spLocks noGrp="1"/>
          </p:cNvSpPr>
          <p:nvPr>
            <p:ph type="title"/>
          </p:nvPr>
        </p:nvSpPr>
        <p:spPr/>
        <p:txBody>
          <a:bodyPr/>
          <a:lstStyle/>
          <a:p>
            <a:r>
              <a:rPr lang="en-US"/>
              <a:t>Environmental Justice Literature</a:t>
            </a:r>
            <a:endParaRPr lang="en-US" dirty="0"/>
          </a:p>
        </p:txBody>
      </p:sp>
      <p:sp>
        <p:nvSpPr>
          <p:cNvPr id="3" name="Content Placeholder 2">
            <a:extLst>
              <a:ext uri="{FF2B5EF4-FFF2-40B4-BE49-F238E27FC236}">
                <a16:creationId xmlns:a16="http://schemas.microsoft.com/office/drawing/2014/main" id="{849625DD-0163-CD1D-3170-E09BA0528588}"/>
              </a:ext>
            </a:extLst>
          </p:cNvPr>
          <p:cNvSpPr>
            <a:spLocks noGrp="1"/>
          </p:cNvSpPr>
          <p:nvPr>
            <p:ph idx="1"/>
          </p:nvPr>
        </p:nvSpPr>
        <p:spPr>
          <a:xfrm>
            <a:off x="838200" y="1825625"/>
            <a:ext cx="7438697" cy="4351338"/>
          </a:xfrm>
        </p:spPr>
        <p:txBody>
          <a:bodyPr>
            <a:normAutofit/>
          </a:bodyPr>
          <a:lstStyle/>
          <a:p>
            <a:r>
              <a:rPr lang="en-US" sz="3200" dirty="0"/>
              <a:t>Burdens lead to adverse health outcomes hindering productivity &amp; income equality </a:t>
            </a:r>
            <a:r>
              <a:rPr lang="en-US" sz="1800" i="1" dirty="0"/>
              <a:t>(20, 21, 22, 23; 24, 25, 26, 27)</a:t>
            </a:r>
          </a:p>
          <a:p>
            <a:r>
              <a:rPr lang="en-US" sz="3200" dirty="0"/>
              <a:t>Mitigation strategies’ disproportional outcomes</a:t>
            </a:r>
          </a:p>
          <a:p>
            <a:pPr lvl="1"/>
            <a:r>
              <a:rPr lang="en-US" sz="2800" dirty="0"/>
              <a:t>Tree canopy and green space less likely to be located in communities with higher minority populations </a:t>
            </a:r>
            <a:r>
              <a:rPr lang="en-US" sz="1800" i="1" dirty="0"/>
              <a:t>(28, 29)</a:t>
            </a:r>
          </a:p>
          <a:p>
            <a:pPr lvl="1"/>
            <a:r>
              <a:rPr lang="en-US" sz="2800" dirty="0"/>
              <a:t>Tree planting programs </a:t>
            </a:r>
            <a:r>
              <a:rPr lang="en-US" sz="2800" dirty="0">
                <a:sym typeface="Wingdings" panose="05000000000000000000" pitchFamily="2" charset="2"/>
              </a:rPr>
              <a:t> g</a:t>
            </a:r>
            <a:r>
              <a:rPr lang="en-US" sz="2800" dirty="0"/>
              <a:t>entrification in NYC </a:t>
            </a:r>
            <a:r>
              <a:rPr lang="en-US" sz="1800" i="1" dirty="0"/>
              <a:t>(30)</a:t>
            </a:r>
            <a:endParaRPr lang="en-US" i="1" dirty="0"/>
          </a:p>
        </p:txBody>
      </p:sp>
      <p:grpSp>
        <p:nvGrpSpPr>
          <p:cNvPr id="8" name="Group 7">
            <a:extLst>
              <a:ext uri="{FF2B5EF4-FFF2-40B4-BE49-F238E27FC236}">
                <a16:creationId xmlns:a16="http://schemas.microsoft.com/office/drawing/2014/main" id="{76EC053F-2A3B-8B31-7295-D86D6E04CFEB}"/>
              </a:ext>
            </a:extLst>
          </p:cNvPr>
          <p:cNvGrpSpPr/>
          <p:nvPr/>
        </p:nvGrpSpPr>
        <p:grpSpPr>
          <a:xfrm>
            <a:off x="8607972" y="1825625"/>
            <a:ext cx="3268717" cy="4009342"/>
            <a:chOff x="8607972" y="1690688"/>
            <a:chExt cx="3268717" cy="4009342"/>
          </a:xfrm>
        </p:grpSpPr>
        <p:pic>
          <p:nvPicPr>
            <p:cNvPr id="5" name="Picture 4" descr="Smoke from factory">
              <a:extLst>
                <a:ext uri="{FF2B5EF4-FFF2-40B4-BE49-F238E27FC236}">
                  <a16:creationId xmlns:a16="http://schemas.microsoft.com/office/drawing/2014/main" id="{B308C98F-780B-6D4B-439D-563B76B96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7973" y="1690688"/>
              <a:ext cx="3268716" cy="2004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Hand planting seedling">
              <a:extLst>
                <a:ext uri="{FF2B5EF4-FFF2-40B4-BE49-F238E27FC236}">
                  <a16:creationId xmlns:a16="http://schemas.microsoft.com/office/drawing/2014/main" id="{9750D1C3-FEB3-3899-C130-75E142053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7972" y="3695359"/>
              <a:ext cx="3268717" cy="2004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230565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F156-9084-1552-0757-A15FB5B9C21C}"/>
              </a:ext>
            </a:extLst>
          </p:cNvPr>
          <p:cNvSpPr>
            <a:spLocks noGrp="1"/>
          </p:cNvSpPr>
          <p:nvPr>
            <p:ph type="title"/>
          </p:nvPr>
        </p:nvSpPr>
        <p:spPr/>
        <p:txBody>
          <a:bodyPr/>
          <a:lstStyle/>
          <a:p>
            <a:r>
              <a:rPr lang="en-US" dirty="0"/>
              <a:t>Environmental Justice Literature</a:t>
            </a:r>
          </a:p>
        </p:txBody>
      </p:sp>
      <p:sp>
        <p:nvSpPr>
          <p:cNvPr id="3" name="Content Placeholder 2">
            <a:extLst>
              <a:ext uri="{FF2B5EF4-FFF2-40B4-BE49-F238E27FC236}">
                <a16:creationId xmlns:a16="http://schemas.microsoft.com/office/drawing/2014/main" id="{D2DCDE22-047E-BEA4-86D9-972C74630088}"/>
              </a:ext>
            </a:extLst>
          </p:cNvPr>
          <p:cNvSpPr>
            <a:spLocks noGrp="1"/>
          </p:cNvSpPr>
          <p:nvPr>
            <p:ph idx="1"/>
          </p:nvPr>
        </p:nvSpPr>
        <p:spPr>
          <a:xfrm>
            <a:off x="838200" y="1825625"/>
            <a:ext cx="7443216" cy="4351338"/>
          </a:xfrm>
        </p:spPr>
        <p:txBody>
          <a:bodyPr>
            <a:normAutofit fontScale="92500" lnSpcReduction="10000"/>
          </a:bodyPr>
          <a:lstStyle/>
          <a:p>
            <a:r>
              <a:rPr lang="en-US" sz="3200" dirty="0"/>
              <a:t>Negative impacts of air &amp; water pollution fall more on low-income &amp; racial/ethnic minorities </a:t>
            </a:r>
            <a:r>
              <a:rPr lang="en-US" sz="1900" dirty="0"/>
              <a:t>(24, 26, </a:t>
            </a:r>
            <a:r>
              <a:rPr lang="da-DK" sz="1900" i="1" dirty="0"/>
              <a:t>31, 32, 33</a:t>
            </a:r>
            <a:r>
              <a:rPr lang="da-DK" sz="1900" dirty="0"/>
              <a:t>)</a:t>
            </a:r>
          </a:p>
          <a:p>
            <a:r>
              <a:rPr lang="en-US" sz="3200" dirty="0"/>
              <a:t>Poor water infrastructure in cities and households increases vulnerability to natural disasters, exposure to lead, and inhibits full water right use</a:t>
            </a:r>
            <a:r>
              <a:rPr lang="en-US" sz="2400" dirty="0"/>
              <a:t> </a:t>
            </a:r>
            <a:r>
              <a:rPr lang="en-US" sz="1900" i="1" dirty="0"/>
              <a:t>(34, 35, </a:t>
            </a:r>
            <a:r>
              <a:rPr lang="fr-FR" sz="1900" i="1" dirty="0"/>
              <a:t>36, 37)</a:t>
            </a:r>
          </a:p>
          <a:p>
            <a:r>
              <a:rPr lang="fr-FR" sz="3200" dirty="0"/>
              <a:t>This </a:t>
            </a:r>
            <a:r>
              <a:rPr lang="fr-FR" sz="3200" dirty="0" err="1"/>
              <a:t>chapter</a:t>
            </a:r>
            <a:r>
              <a:rPr lang="fr-FR" sz="3200" dirty="0"/>
              <a:t> </a:t>
            </a:r>
            <a:r>
              <a:rPr lang="fr-FR" sz="3200" dirty="0" err="1"/>
              <a:t>adds</a:t>
            </a:r>
            <a:r>
              <a:rPr lang="fr-FR" sz="3200" dirty="0"/>
              <a:t> to the </a:t>
            </a:r>
            <a:r>
              <a:rPr lang="fr-FR" sz="3200" dirty="0" err="1"/>
              <a:t>literature</a:t>
            </a:r>
            <a:r>
              <a:rPr lang="fr-FR" sz="3200" dirty="0"/>
              <a:t> by </a:t>
            </a:r>
            <a:r>
              <a:rPr lang="fr-FR" sz="3200" dirty="0" err="1"/>
              <a:t>utilizing</a:t>
            </a:r>
            <a:r>
              <a:rPr lang="fr-FR" sz="3200" dirty="0"/>
              <a:t> </a:t>
            </a:r>
            <a:r>
              <a:rPr lang="fr-FR" sz="3200" dirty="0" err="1"/>
              <a:t>newly</a:t>
            </a:r>
            <a:r>
              <a:rPr lang="fr-FR" sz="3200" dirty="0"/>
              <a:t> </a:t>
            </a:r>
            <a:r>
              <a:rPr lang="fr-FR" sz="3200" dirty="0" err="1"/>
              <a:t>released</a:t>
            </a:r>
            <a:r>
              <a:rPr lang="fr-FR" sz="3200" dirty="0"/>
              <a:t> data set by Council on </a:t>
            </a:r>
            <a:r>
              <a:rPr lang="fr-FR" sz="3200" dirty="0" err="1"/>
              <a:t>Environmental</a:t>
            </a:r>
            <a:r>
              <a:rPr lang="fr-FR" sz="3200" dirty="0"/>
              <a:t> </a:t>
            </a:r>
            <a:r>
              <a:rPr lang="fr-FR" sz="3200" dirty="0" err="1"/>
              <a:t>Quality</a:t>
            </a:r>
            <a:r>
              <a:rPr lang="fr-FR" sz="3200" dirty="0"/>
              <a:t> (CEQ) in 2022</a:t>
            </a:r>
          </a:p>
        </p:txBody>
      </p:sp>
      <p:grpSp>
        <p:nvGrpSpPr>
          <p:cNvPr id="4" name="Group 3">
            <a:extLst>
              <a:ext uri="{FF2B5EF4-FFF2-40B4-BE49-F238E27FC236}">
                <a16:creationId xmlns:a16="http://schemas.microsoft.com/office/drawing/2014/main" id="{D39A01B3-90C5-8965-6D8F-6A9CA7CE160C}"/>
              </a:ext>
            </a:extLst>
          </p:cNvPr>
          <p:cNvGrpSpPr/>
          <p:nvPr/>
        </p:nvGrpSpPr>
        <p:grpSpPr>
          <a:xfrm>
            <a:off x="8735829" y="1825625"/>
            <a:ext cx="3013002" cy="4009342"/>
            <a:chOff x="8735829" y="1690688"/>
            <a:chExt cx="3013002" cy="4009342"/>
          </a:xfrm>
        </p:grpSpPr>
        <p:pic>
          <p:nvPicPr>
            <p:cNvPr id="5" name="Picture 4" descr="Fittings underneath a sink">
              <a:extLst>
                <a:ext uri="{FF2B5EF4-FFF2-40B4-BE49-F238E27FC236}">
                  <a16:creationId xmlns:a16="http://schemas.microsoft.com/office/drawing/2014/main" id="{A6B13211-A25C-B4DF-4427-F28D8B67F4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38828" y="1690688"/>
              <a:ext cx="3007006" cy="2004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Child drawing the earth">
              <a:extLst>
                <a:ext uri="{FF2B5EF4-FFF2-40B4-BE49-F238E27FC236}">
                  <a16:creationId xmlns:a16="http://schemas.microsoft.com/office/drawing/2014/main" id="{E5B7B4A5-2648-26DA-94E7-4CE3C3C48C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35829" y="3695359"/>
              <a:ext cx="3013002" cy="2004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2743612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311081A-A888-6C70-9A2E-CEB6CBF84A46}"/>
              </a:ext>
            </a:extLst>
          </p:cNvPr>
          <p:cNvGraphicFramePr>
            <a:graphicFrameLocks noGrp="1"/>
          </p:cNvGraphicFramePr>
          <p:nvPr>
            <p:extLst>
              <p:ext uri="{D42A27DB-BD31-4B8C-83A1-F6EECF244321}">
                <p14:modId xmlns:p14="http://schemas.microsoft.com/office/powerpoint/2010/main" val="96442843"/>
              </p:ext>
            </p:extLst>
          </p:nvPr>
        </p:nvGraphicFramePr>
        <p:xfrm>
          <a:off x="904875" y="155902"/>
          <a:ext cx="10422455" cy="6547657"/>
        </p:xfrm>
        <a:graphic>
          <a:graphicData uri="http://schemas.openxmlformats.org/drawingml/2006/table">
            <a:tbl>
              <a:tblPr bandRow="1">
                <a:tableStyleId>{5C22544A-7EE6-4342-B048-85BDC9FD1C3A}</a:tableStyleId>
              </a:tblPr>
              <a:tblGrid>
                <a:gridCol w="2575460">
                  <a:extLst>
                    <a:ext uri="{9D8B030D-6E8A-4147-A177-3AD203B41FA5}">
                      <a16:colId xmlns:a16="http://schemas.microsoft.com/office/drawing/2014/main" val="2007088939"/>
                    </a:ext>
                  </a:extLst>
                </a:gridCol>
                <a:gridCol w="2615665">
                  <a:extLst>
                    <a:ext uri="{9D8B030D-6E8A-4147-A177-3AD203B41FA5}">
                      <a16:colId xmlns:a16="http://schemas.microsoft.com/office/drawing/2014/main" val="2227093267"/>
                    </a:ext>
                  </a:extLst>
                </a:gridCol>
                <a:gridCol w="2615665">
                  <a:extLst>
                    <a:ext uri="{9D8B030D-6E8A-4147-A177-3AD203B41FA5}">
                      <a16:colId xmlns:a16="http://schemas.microsoft.com/office/drawing/2014/main" val="3978587081"/>
                    </a:ext>
                  </a:extLst>
                </a:gridCol>
                <a:gridCol w="2615665">
                  <a:extLst>
                    <a:ext uri="{9D8B030D-6E8A-4147-A177-3AD203B41FA5}">
                      <a16:colId xmlns:a16="http://schemas.microsoft.com/office/drawing/2014/main" val="1039164920"/>
                    </a:ext>
                  </a:extLst>
                </a:gridCol>
              </a:tblGrid>
              <a:tr h="537345">
                <a:tc>
                  <a:txBody>
                    <a:bodyPr/>
                    <a:lstStyle/>
                    <a:p>
                      <a:pPr marL="0" marR="0" algn="l" defTabSz="914400" rtl="0" eaLnBrk="1" latinLnBrk="0" hangingPunct="1">
                        <a:lnSpc>
                          <a:spcPct val="107000"/>
                        </a:lnSpc>
                        <a:spcBef>
                          <a:spcPts val="0"/>
                        </a:spcBef>
                        <a:spcAft>
                          <a:spcPts val="0"/>
                        </a:spcAft>
                      </a:pPr>
                      <a:r>
                        <a:rPr lang="en-US" sz="2000" b="1" kern="1200" dirty="0">
                          <a:solidFill>
                            <a:schemeClr val="lt1"/>
                          </a:solidFill>
                          <a:latin typeface="+mn-lt"/>
                          <a:ea typeface="+mn-ea"/>
                          <a:cs typeface="+mn-cs"/>
                        </a:rPr>
                        <a:t>Environmental Burden</a:t>
                      </a:r>
                    </a:p>
                  </a:txBody>
                  <a:tcPr marL="64321" marR="64321" marT="0" marB="0">
                    <a:solidFill>
                      <a:schemeClr val="tx2"/>
                    </a:solidFill>
                  </a:tcPr>
                </a:tc>
                <a:tc>
                  <a:txBody>
                    <a:bodyPr/>
                    <a:lstStyle/>
                    <a:p>
                      <a:pPr marL="0" marR="0" algn="l" defTabSz="914400" rtl="0" eaLnBrk="1" latinLnBrk="0" hangingPunct="1">
                        <a:lnSpc>
                          <a:spcPct val="107000"/>
                        </a:lnSpc>
                        <a:spcBef>
                          <a:spcPts val="0"/>
                        </a:spcBef>
                        <a:spcAft>
                          <a:spcPts val="0"/>
                        </a:spcAft>
                      </a:pPr>
                      <a:r>
                        <a:rPr lang="en-US" sz="2000" b="1" kern="1200" dirty="0">
                          <a:solidFill>
                            <a:schemeClr val="lt1"/>
                          </a:solidFill>
                          <a:latin typeface="+mn-lt"/>
                          <a:ea typeface="+mn-ea"/>
                          <a:cs typeface="+mn-cs"/>
                        </a:rPr>
                        <a:t>Definition</a:t>
                      </a:r>
                    </a:p>
                  </a:txBody>
                  <a:tcPr marL="64321" marR="64321" marT="0" marB="0">
                    <a:solidFill>
                      <a:schemeClr val="tx2"/>
                    </a:solidFill>
                  </a:tcPr>
                </a:tc>
                <a:tc>
                  <a:txBody>
                    <a:bodyPr/>
                    <a:lstStyle/>
                    <a:p>
                      <a:pPr marL="0" marR="0" algn="l" defTabSz="914400" rtl="0" eaLnBrk="1" latinLnBrk="0" hangingPunct="1">
                        <a:lnSpc>
                          <a:spcPct val="107000"/>
                        </a:lnSpc>
                        <a:spcBef>
                          <a:spcPts val="0"/>
                        </a:spcBef>
                        <a:spcAft>
                          <a:spcPts val="0"/>
                        </a:spcAft>
                      </a:pPr>
                      <a:r>
                        <a:rPr lang="en-US" sz="2000" b="1" kern="1200" dirty="0">
                          <a:solidFill>
                            <a:schemeClr val="lt1"/>
                          </a:solidFill>
                          <a:latin typeface="+mn-lt"/>
                          <a:ea typeface="+mn-ea"/>
                          <a:cs typeface="+mn-cs"/>
                        </a:rPr>
                        <a:t>Measurement Units</a:t>
                      </a:r>
                    </a:p>
                  </a:txBody>
                  <a:tcPr marL="64321" marR="64321" marT="0" marB="0">
                    <a:solidFill>
                      <a:schemeClr val="tx2"/>
                    </a:solidFill>
                  </a:tcPr>
                </a:tc>
                <a:tc>
                  <a:txBody>
                    <a:bodyPr/>
                    <a:lstStyle/>
                    <a:p>
                      <a:pPr marL="0" marR="0" algn="l" defTabSz="914400" rtl="0" eaLnBrk="1" latinLnBrk="0" hangingPunct="1">
                        <a:lnSpc>
                          <a:spcPct val="107000"/>
                        </a:lnSpc>
                        <a:spcBef>
                          <a:spcPts val="0"/>
                        </a:spcBef>
                        <a:spcAft>
                          <a:spcPts val="0"/>
                        </a:spcAft>
                      </a:pPr>
                      <a:r>
                        <a:rPr lang="en-US" sz="2000" b="1" kern="1200" dirty="0">
                          <a:solidFill>
                            <a:schemeClr val="lt1"/>
                          </a:solidFill>
                          <a:latin typeface="+mn-lt"/>
                          <a:ea typeface="+mn-ea"/>
                          <a:cs typeface="+mn-cs"/>
                        </a:rPr>
                        <a:t>Years Available in CEJST</a:t>
                      </a:r>
                    </a:p>
                  </a:txBody>
                  <a:tcPr marL="64321" marR="64321" marT="0" marB="0">
                    <a:solidFill>
                      <a:schemeClr val="tx2"/>
                    </a:solidFill>
                  </a:tcPr>
                </a:tc>
                <a:extLst>
                  <a:ext uri="{0D108BD9-81ED-4DB2-BD59-A6C34878D82A}">
                    <a16:rowId xmlns:a16="http://schemas.microsoft.com/office/drawing/2014/main" val="1053612966"/>
                  </a:ext>
                </a:extLst>
              </a:tr>
              <a:tr h="1914442">
                <a:tc>
                  <a:txBody>
                    <a:bodyPr/>
                    <a:lstStyle/>
                    <a:p>
                      <a:pPr marL="0" marR="0">
                        <a:lnSpc>
                          <a:spcPct val="107000"/>
                        </a:lnSpc>
                        <a:spcBef>
                          <a:spcPts val="0"/>
                        </a:spcBef>
                        <a:spcAft>
                          <a:spcPts val="0"/>
                        </a:spcAft>
                      </a:pPr>
                      <a:r>
                        <a:rPr lang="en-US" sz="1800" dirty="0">
                          <a:solidFill>
                            <a:srgbClr val="000000"/>
                          </a:solidFill>
                          <a:effectLst/>
                        </a:rPr>
                        <a:t>Lack of Green Space</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The ranking out of 100 in the entire U.S. of land area size that is artificial surface (i.e. cement, roads, etc.), excluding cropland.</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a:solidFill>
                            <a:srgbClr val="000000"/>
                          </a:solidFill>
                          <a:effectLst/>
                        </a:rPr>
                        <a:t>Percentile</a:t>
                      </a:r>
                      <a:endParaRPr lang="en-US" sz="140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a:solidFill>
                            <a:srgbClr val="000000"/>
                          </a:solidFill>
                          <a:effectLst/>
                        </a:rPr>
                        <a:t>2019</a:t>
                      </a:r>
                      <a:endParaRPr lang="en-US" sz="1400">
                        <a:effectLst/>
                        <a:latin typeface="Aptos" panose="02110004020202020204"/>
                        <a:ea typeface="Aptos" panose="02110004020202020204"/>
                        <a:cs typeface="Aptos" panose="02110004020202020204"/>
                      </a:endParaRPr>
                    </a:p>
                  </a:txBody>
                  <a:tcPr marL="64321" marR="64321" marT="0" marB="0"/>
                </a:tc>
                <a:extLst>
                  <a:ext uri="{0D108BD9-81ED-4DB2-BD59-A6C34878D82A}">
                    <a16:rowId xmlns:a16="http://schemas.microsoft.com/office/drawing/2014/main" val="3092690194"/>
                  </a:ext>
                </a:extLst>
              </a:tr>
              <a:tr h="1088184">
                <a:tc>
                  <a:txBody>
                    <a:bodyPr/>
                    <a:lstStyle/>
                    <a:p>
                      <a:pPr marL="0" marR="0">
                        <a:lnSpc>
                          <a:spcPct val="107000"/>
                        </a:lnSpc>
                        <a:spcBef>
                          <a:spcPts val="0"/>
                        </a:spcBef>
                        <a:spcAft>
                          <a:spcPts val="0"/>
                        </a:spcAft>
                      </a:pPr>
                      <a:r>
                        <a:rPr lang="en-US" sz="1800" dirty="0">
                          <a:solidFill>
                            <a:srgbClr val="000000"/>
                          </a:solidFill>
                          <a:effectLst/>
                        </a:rPr>
                        <a:t>Households with Incomplete Plumbing</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The percent of households with incomplete kitchens or plumbing.</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Percent</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a:solidFill>
                            <a:srgbClr val="000000"/>
                          </a:solidFill>
                          <a:effectLst/>
                        </a:rPr>
                        <a:t>2018</a:t>
                      </a:r>
                      <a:endParaRPr lang="en-US" sz="1400">
                        <a:effectLst/>
                        <a:latin typeface="Aptos" panose="02110004020202020204"/>
                        <a:ea typeface="Aptos" panose="02110004020202020204"/>
                        <a:cs typeface="Aptos" panose="02110004020202020204"/>
                      </a:endParaRPr>
                    </a:p>
                  </a:txBody>
                  <a:tcPr marL="64321" marR="64321" marT="0" marB="0"/>
                </a:tc>
                <a:extLst>
                  <a:ext uri="{0D108BD9-81ED-4DB2-BD59-A6C34878D82A}">
                    <a16:rowId xmlns:a16="http://schemas.microsoft.com/office/drawing/2014/main" val="1054864654"/>
                  </a:ext>
                </a:extLst>
              </a:tr>
              <a:tr h="1363603">
                <a:tc>
                  <a:txBody>
                    <a:bodyPr/>
                    <a:lstStyle/>
                    <a:p>
                      <a:pPr marL="0" marR="0">
                        <a:lnSpc>
                          <a:spcPct val="107000"/>
                        </a:lnSpc>
                        <a:spcBef>
                          <a:spcPts val="0"/>
                        </a:spcBef>
                        <a:spcAft>
                          <a:spcPts val="0"/>
                        </a:spcAft>
                      </a:pPr>
                      <a:r>
                        <a:rPr lang="en-US" sz="1800">
                          <a:solidFill>
                            <a:srgbClr val="000000"/>
                          </a:solidFill>
                          <a:effectLst/>
                        </a:rPr>
                        <a:t>Leaky Underground Storage Tanks (USTs)</a:t>
                      </a:r>
                      <a:endParaRPr lang="en-US" sz="140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a:solidFill>
                            <a:srgbClr val="000000"/>
                          </a:solidFill>
                          <a:effectLst/>
                        </a:rPr>
                        <a:t>The density of leaky USTs and all active USTs within 1500 feet of each census tract.</a:t>
                      </a:r>
                      <a:endParaRPr lang="en-US" sz="140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Density</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a:solidFill>
                            <a:srgbClr val="000000"/>
                          </a:solidFill>
                          <a:effectLst/>
                        </a:rPr>
                        <a:t>2021</a:t>
                      </a:r>
                      <a:endParaRPr lang="en-US" sz="1400">
                        <a:effectLst/>
                        <a:latin typeface="Aptos" panose="02110004020202020204"/>
                        <a:ea typeface="Aptos" panose="02110004020202020204"/>
                        <a:cs typeface="Aptos" panose="02110004020202020204"/>
                      </a:endParaRPr>
                    </a:p>
                  </a:txBody>
                  <a:tcPr marL="64321" marR="64321" marT="0" marB="0"/>
                </a:tc>
                <a:extLst>
                  <a:ext uri="{0D108BD9-81ED-4DB2-BD59-A6C34878D82A}">
                    <a16:rowId xmlns:a16="http://schemas.microsoft.com/office/drawing/2014/main" val="3114053600"/>
                  </a:ext>
                </a:extLst>
              </a:tr>
              <a:tr h="1363603">
                <a:tc>
                  <a:txBody>
                    <a:bodyPr/>
                    <a:lstStyle/>
                    <a:p>
                      <a:pPr marL="0" marR="0">
                        <a:lnSpc>
                          <a:spcPct val="107000"/>
                        </a:lnSpc>
                        <a:spcBef>
                          <a:spcPts val="0"/>
                        </a:spcBef>
                        <a:spcAft>
                          <a:spcPts val="0"/>
                        </a:spcAft>
                      </a:pPr>
                      <a:r>
                        <a:rPr lang="en-US" sz="1800">
                          <a:solidFill>
                            <a:srgbClr val="000000"/>
                          </a:solidFill>
                          <a:effectLst/>
                        </a:rPr>
                        <a:t>PM2.5 in the Air</a:t>
                      </a:r>
                      <a:endParaRPr lang="en-US" sz="140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a:solidFill>
                            <a:srgbClr val="000000"/>
                          </a:solidFill>
                          <a:effectLst/>
                        </a:rPr>
                        <a:t>The amount of inhalable particles, less than 2.5 micrometers, in the air.</a:t>
                      </a:r>
                      <a:endParaRPr lang="en-US" sz="140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Micrograms per cubic meter of air</a:t>
                      </a:r>
                      <a:endParaRPr lang="en-US" sz="1400" dirty="0">
                        <a:effectLst/>
                        <a:latin typeface="Aptos" panose="02110004020202020204"/>
                        <a:ea typeface="Aptos" panose="02110004020202020204"/>
                        <a:cs typeface="Aptos" panose="02110004020202020204"/>
                      </a:endParaRPr>
                    </a:p>
                  </a:txBody>
                  <a:tcPr marL="64321" marR="64321" marT="0" marB="0"/>
                </a:tc>
                <a:tc>
                  <a:txBody>
                    <a:bodyPr/>
                    <a:lstStyle/>
                    <a:p>
                      <a:pPr marL="0" marR="0">
                        <a:lnSpc>
                          <a:spcPct val="107000"/>
                        </a:lnSpc>
                        <a:spcBef>
                          <a:spcPts val="0"/>
                        </a:spcBef>
                        <a:spcAft>
                          <a:spcPts val="0"/>
                        </a:spcAft>
                      </a:pPr>
                      <a:r>
                        <a:rPr lang="en-US" sz="1800" dirty="0">
                          <a:solidFill>
                            <a:srgbClr val="000000"/>
                          </a:solidFill>
                          <a:effectLst/>
                        </a:rPr>
                        <a:t>2017</a:t>
                      </a:r>
                      <a:endParaRPr lang="en-US" sz="1400" dirty="0">
                        <a:effectLst/>
                        <a:latin typeface="Aptos" panose="02110004020202020204"/>
                        <a:ea typeface="Aptos" panose="02110004020202020204"/>
                        <a:cs typeface="Aptos" panose="02110004020202020204"/>
                      </a:endParaRPr>
                    </a:p>
                  </a:txBody>
                  <a:tcPr marL="64321" marR="64321" marT="0" marB="0"/>
                </a:tc>
                <a:extLst>
                  <a:ext uri="{0D108BD9-81ED-4DB2-BD59-A6C34878D82A}">
                    <a16:rowId xmlns:a16="http://schemas.microsoft.com/office/drawing/2014/main" val="226156601"/>
                  </a:ext>
                </a:extLst>
              </a:tr>
              <a:tr h="261926">
                <a:tc gridSpan="4">
                  <a:txBody>
                    <a:bodyPr/>
                    <a:lstStyle/>
                    <a:p>
                      <a:pPr marL="0" marR="0">
                        <a:lnSpc>
                          <a:spcPct val="107000"/>
                        </a:lnSpc>
                        <a:spcBef>
                          <a:spcPts val="0"/>
                        </a:spcBef>
                        <a:spcAft>
                          <a:spcPts val="0"/>
                        </a:spcAft>
                      </a:pPr>
                      <a:r>
                        <a:rPr lang="en-US" sz="1800" dirty="0">
                          <a:solidFill>
                            <a:srgbClr val="000000"/>
                          </a:solidFill>
                          <a:effectLst/>
                        </a:rPr>
                        <a:t>Note. Environmental burdens measured at the census tract level</a:t>
                      </a:r>
                      <a:endParaRPr lang="en-US" sz="1400" dirty="0">
                        <a:effectLst/>
                        <a:latin typeface="Aptos" panose="02110004020202020204"/>
                        <a:ea typeface="Aptos" panose="02110004020202020204"/>
                        <a:cs typeface="Aptos" panose="02110004020202020204"/>
                      </a:endParaRPr>
                    </a:p>
                  </a:txBody>
                  <a:tcPr marL="64321" marR="6432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017757"/>
                  </a:ext>
                </a:extLst>
              </a:tr>
            </a:tbl>
          </a:graphicData>
        </a:graphic>
      </p:graphicFrame>
    </p:spTree>
    <p:extLst>
      <p:ext uri="{BB962C8B-B14F-4D97-AF65-F5344CB8AC3E}">
        <p14:creationId xmlns:p14="http://schemas.microsoft.com/office/powerpoint/2010/main" val="445172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2C00051-0CDB-98F7-4828-FB2BD5786857}"/>
              </a:ext>
            </a:extLst>
          </p:cNvPr>
          <p:cNvGraphicFramePr>
            <a:graphicFrameLocks noGrp="1"/>
          </p:cNvGraphicFramePr>
          <p:nvPr>
            <p:extLst>
              <p:ext uri="{D42A27DB-BD31-4B8C-83A1-F6EECF244321}">
                <p14:modId xmlns:p14="http://schemas.microsoft.com/office/powerpoint/2010/main" val="1532570293"/>
              </p:ext>
            </p:extLst>
          </p:nvPr>
        </p:nvGraphicFramePr>
        <p:xfrm>
          <a:off x="1001628" y="183553"/>
          <a:ext cx="10188744" cy="6235785"/>
        </p:xfrm>
        <a:graphic>
          <a:graphicData uri="http://schemas.openxmlformats.org/drawingml/2006/table">
            <a:tbl>
              <a:tblPr firstRow="1" bandRow="1">
                <a:tableStyleId>{5C22544A-7EE6-4342-B048-85BDC9FD1C3A}</a:tableStyleId>
              </a:tblPr>
              <a:tblGrid>
                <a:gridCol w="3396248">
                  <a:extLst>
                    <a:ext uri="{9D8B030D-6E8A-4147-A177-3AD203B41FA5}">
                      <a16:colId xmlns:a16="http://schemas.microsoft.com/office/drawing/2014/main" val="2208522131"/>
                    </a:ext>
                  </a:extLst>
                </a:gridCol>
                <a:gridCol w="3396248">
                  <a:extLst>
                    <a:ext uri="{9D8B030D-6E8A-4147-A177-3AD203B41FA5}">
                      <a16:colId xmlns:a16="http://schemas.microsoft.com/office/drawing/2014/main" val="1868097448"/>
                    </a:ext>
                  </a:extLst>
                </a:gridCol>
                <a:gridCol w="3396248">
                  <a:extLst>
                    <a:ext uri="{9D8B030D-6E8A-4147-A177-3AD203B41FA5}">
                      <a16:colId xmlns:a16="http://schemas.microsoft.com/office/drawing/2014/main" val="1775789282"/>
                    </a:ext>
                  </a:extLst>
                </a:gridCol>
              </a:tblGrid>
              <a:tr h="528083">
                <a:tc>
                  <a:txBody>
                    <a:bodyPr/>
                    <a:lstStyle/>
                    <a:p>
                      <a:r>
                        <a:rPr lang="en-US" sz="2400" dirty="0"/>
                        <a:t>Variable</a:t>
                      </a:r>
                    </a:p>
                  </a:txBody>
                  <a:tcPr>
                    <a:solidFill>
                      <a:schemeClr val="tx2"/>
                    </a:solidFill>
                  </a:tcPr>
                </a:tc>
                <a:tc>
                  <a:txBody>
                    <a:bodyPr/>
                    <a:lstStyle/>
                    <a:p>
                      <a:r>
                        <a:rPr lang="en-US" sz="2400" dirty="0"/>
                        <a:t>Definition</a:t>
                      </a:r>
                    </a:p>
                  </a:txBody>
                  <a:tcPr>
                    <a:solidFill>
                      <a:schemeClr val="tx2"/>
                    </a:solidFill>
                  </a:tcPr>
                </a:tc>
                <a:tc>
                  <a:txBody>
                    <a:bodyPr/>
                    <a:lstStyle/>
                    <a:p>
                      <a:r>
                        <a:rPr lang="en-US" sz="2400" dirty="0"/>
                        <a:t>Units</a:t>
                      </a:r>
                    </a:p>
                  </a:txBody>
                  <a:tcPr>
                    <a:solidFill>
                      <a:schemeClr val="tx2"/>
                    </a:solidFill>
                  </a:tcPr>
                </a:tc>
                <a:extLst>
                  <a:ext uri="{0D108BD9-81ED-4DB2-BD59-A6C34878D82A}">
                    <a16:rowId xmlns:a16="http://schemas.microsoft.com/office/drawing/2014/main" val="2015540451"/>
                  </a:ext>
                </a:extLst>
              </a:tr>
              <a:tr h="1895410">
                <a:tc>
                  <a:txBody>
                    <a:bodyPr/>
                    <a:lstStyle/>
                    <a:p>
                      <a:r>
                        <a:rPr lang="en-US" sz="2400" dirty="0"/>
                        <a:t>Race &amp; Ethnicity</a:t>
                      </a:r>
                    </a:p>
                  </a:txBody>
                  <a:tcPr/>
                </a:tc>
                <a:tc>
                  <a:txBody>
                    <a:bodyPr/>
                    <a:lstStyle/>
                    <a:p>
                      <a:r>
                        <a:rPr lang="en-US" sz="2400" dirty="0"/>
                        <a:t>Race: Number of people who identify as White, Black, American Indian, etc.</a:t>
                      </a:r>
                    </a:p>
                    <a:p>
                      <a:r>
                        <a:rPr lang="en-US" sz="2400" dirty="0"/>
                        <a:t>Ethnicity: Number of people who identify as Hispanic</a:t>
                      </a:r>
                    </a:p>
                  </a:txBody>
                  <a:tcPr/>
                </a:tc>
                <a:tc>
                  <a:txBody>
                    <a:bodyPr/>
                    <a:lstStyle/>
                    <a:p>
                      <a:r>
                        <a:rPr lang="en-US" sz="2400" dirty="0"/>
                        <a:t>Count</a:t>
                      </a:r>
                    </a:p>
                  </a:txBody>
                  <a:tcPr/>
                </a:tc>
                <a:extLst>
                  <a:ext uri="{0D108BD9-81ED-4DB2-BD59-A6C34878D82A}">
                    <a16:rowId xmlns:a16="http://schemas.microsoft.com/office/drawing/2014/main" val="1756779611"/>
                  </a:ext>
                </a:extLst>
              </a:tr>
              <a:tr h="933611">
                <a:tc>
                  <a:txBody>
                    <a:bodyPr/>
                    <a:lstStyle/>
                    <a:p>
                      <a:r>
                        <a:rPr lang="en-US" sz="2400" dirty="0"/>
                        <a:t>Income</a:t>
                      </a:r>
                    </a:p>
                  </a:txBody>
                  <a:tcPr/>
                </a:tc>
                <a:tc>
                  <a:txBody>
                    <a:bodyPr/>
                    <a:lstStyle/>
                    <a:p>
                      <a:r>
                        <a:rPr lang="en-US" sz="2400" dirty="0"/>
                        <a:t>Mean household income in each census tract</a:t>
                      </a:r>
                    </a:p>
                  </a:txBody>
                  <a:tcPr/>
                </a:tc>
                <a:tc>
                  <a:txBody>
                    <a:bodyPr/>
                    <a:lstStyle/>
                    <a:p>
                      <a:r>
                        <a:rPr lang="en-US" sz="2400" dirty="0"/>
                        <a:t>U.S. Dollars</a:t>
                      </a:r>
                    </a:p>
                  </a:txBody>
                  <a:tcPr/>
                </a:tc>
                <a:extLst>
                  <a:ext uri="{0D108BD9-81ED-4DB2-BD59-A6C34878D82A}">
                    <a16:rowId xmlns:a16="http://schemas.microsoft.com/office/drawing/2014/main" val="121744334"/>
                  </a:ext>
                </a:extLst>
              </a:tr>
              <a:tr h="1184631">
                <a:tc>
                  <a:txBody>
                    <a:bodyPr/>
                    <a:lstStyle/>
                    <a:p>
                      <a:r>
                        <a:rPr lang="en-US" sz="2400" dirty="0"/>
                        <a:t>Education</a:t>
                      </a:r>
                    </a:p>
                  </a:txBody>
                  <a:tcPr/>
                </a:tc>
                <a:tc>
                  <a:txBody>
                    <a:bodyPr/>
                    <a:lstStyle/>
                    <a:p>
                      <a:r>
                        <a:rPr lang="en-US" sz="2400" dirty="0"/>
                        <a:t>Percent of people aged 25 or older with no high school degree</a:t>
                      </a:r>
                    </a:p>
                  </a:txBody>
                  <a:tcPr/>
                </a:tc>
                <a:tc>
                  <a:txBody>
                    <a:bodyPr/>
                    <a:lstStyle/>
                    <a:p>
                      <a:r>
                        <a:rPr lang="en-US" sz="2400" dirty="0"/>
                        <a:t>Percent</a:t>
                      </a:r>
                    </a:p>
                  </a:txBody>
                  <a:tcPr/>
                </a:tc>
                <a:extLst>
                  <a:ext uri="{0D108BD9-81ED-4DB2-BD59-A6C34878D82A}">
                    <a16:rowId xmlns:a16="http://schemas.microsoft.com/office/drawing/2014/main" val="2966929575"/>
                  </a:ext>
                </a:extLst>
              </a:tr>
              <a:tr h="933611">
                <a:tc>
                  <a:txBody>
                    <a:bodyPr/>
                    <a:lstStyle/>
                    <a:p>
                      <a:r>
                        <a:rPr lang="en-US" sz="2400" dirty="0"/>
                        <a:t>Population Density</a:t>
                      </a:r>
                    </a:p>
                  </a:txBody>
                  <a:tcPr/>
                </a:tc>
                <a:tc>
                  <a:txBody>
                    <a:bodyPr/>
                    <a:lstStyle/>
                    <a:p>
                      <a:r>
                        <a:rPr lang="en-US" sz="2400" dirty="0"/>
                        <a:t>Population divided by acres in each census tract</a:t>
                      </a:r>
                    </a:p>
                  </a:txBody>
                  <a:tcPr/>
                </a:tc>
                <a:tc>
                  <a:txBody>
                    <a:bodyPr/>
                    <a:lstStyle/>
                    <a:p>
                      <a:r>
                        <a:rPr lang="en-US" sz="2400" dirty="0"/>
                        <a:t>Density</a:t>
                      </a:r>
                    </a:p>
                  </a:txBody>
                  <a:tcPr/>
                </a:tc>
                <a:extLst>
                  <a:ext uri="{0D108BD9-81ED-4DB2-BD59-A6C34878D82A}">
                    <a16:rowId xmlns:a16="http://schemas.microsoft.com/office/drawing/2014/main" val="2776881196"/>
                  </a:ext>
                </a:extLst>
              </a:tr>
            </a:tbl>
          </a:graphicData>
        </a:graphic>
      </p:graphicFrame>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8D6F644-9A68-1A93-7E9B-813F2209EE06}"/>
                  </a:ext>
                </a:extLst>
              </p:cNvPr>
              <p:cNvGraphicFramePr>
                <a:graphicFrameLocks noChangeAspect="1"/>
              </p:cNvGraphicFramePr>
              <p:nvPr>
                <p:extLst>
                  <p:ext uri="{D42A27DB-BD31-4B8C-83A1-F6EECF244321}">
                    <p14:modId xmlns:p14="http://schemas.microsoft.com/office/powerpoint/2010/main" val="3559429370"/>
                  </p:ext>
                </p:extLst>
              </p:nvPr>
            </p:nvGraphicFramePr>
            <p:xfrm>
              <a:off x="3147561" y="812182"/>
              <a:ext cx="289560" cy="289560"/>
            </p:xfrm>
            <a:graphic>
              <a:graphicData uri="http://schemas.microsoft.com/office/powerpoint/2016/slidezoom">
                <pslz:sldZm>
                  <pslz:sldZmObj sldId="282" cId="3391712444">
                    <pslz:zmPr id="{DA6DDF47-7D2D-4570-AA85-A9459D4A3A73}" returnToParent="0" imageType="cover" transitionDur="1000">
                      <p166:blipFill xmlns:p166="http://schemas.microsoft.com/office/powerpoint/2016/6/main">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166:blipFill>
                      <p166:spPr xmlns:p166="http://schemas.microsoft.com/office/powerpoint/2016/6/main">
                        <a:xfrm>
                          <a:off x="0" y="0"/>
                          <a:ext cx="289560" cy="289560"/>
                        </a:xfrm>
                        <a:prstGeom prst="rect">
                          <a:avLst/>
                        </a:prstGeom>
                        <a:ln w="3175">
                          <a:solidFill>
                            <a:prstClr val="ltGray"/>
                          </a:solidFill>
                        </a:ln>
                      </p166:spPr>
                    </pslz:zmPr>
                  </pslz:sldZmObj>
                </pslz:sldZm>
              </a:graphicData>
            </a:graphic>
          </p:graphicFrame>
        </mc:Choice>
        <mc:Fallback xmlns="">
          <p:pic>
            <p:nvPicPr>
              <p:cNvPr id="6" name="Slide Zoom 5">
                <a:hlinkClick r:id="rId5" action="ppaction://hlinksldjump"/>
                <a:extLst>
                  <a:ext uri="{FF2B5EF4-FFF2-40B4-BE49-F238E27FC236}">
                    <a16:creationId xmlns:a16="http://schemas.microsoft.com/office/drawing/2014/main" id="{B8D6F644-9A68-1A93-7E9B-813F2209EE06}"/>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47561" y="812182"/>
                <a:ext cx="289560" cy="289560"/>
              </a:xfrm>
              <a:prstGeom prst="rect">
                <a:avLst/>
              </a:prstGeom>
              <a:ln w="3175">
                <a:solidFill>
                  <a:prstClr val="ltGray"/>
                </a:solidFill>
              </a:ln>
            </p:spPr>
          </p:pic>
        </mc:Fallback>
      </mc:AlternateContent>
    </p:spTree>
    <p:extLst>
      <p:ext uri="{BB962C8B-B14F-4D97-AF65-F5344CB8AC3E}">
        <p14:creationId xmlns:p14="http://schemas.microsoft.com/office/powerpoint/2010/main" val="1942202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B4D2-143C-4088-B9C7-EB2A80290F65}"/>
              </a:ext>
            </a:extLst>
          </p:cNvPr>
          <p:cNvSpPr>
            <a:spLocks noGrp="1"/>
          </p:cNvSpPr>
          <p:nvPr>
            <p:ph type="title"/>
          </p:nvPr>
        </p:nvSpPr>
        <p:spPr/>
        <p:txBody>
          <a:bodyPr>
            <a:normAutofit/>
          </a:bodyPr>
          <a:lstStyle/>
          <a:p>
            <a:r>
              <a:rPr lang="en-US" sz="5400" dirty="0"/>
              <a:t>Limitations in CEJST Data</a:t>
            </a:r>
          </a:p>
        </p:txBody>
      </p:sp>
      <p:sp>
        <p:nvSpPr>
          <p:cNvPr id="3" name="Content Placeholder 2">
            <a:extLst>
              <a:ext uri="{FF2B5EF4-FFF2-40B4-BE49-F238E27FC236}">
                <a16:creationId xmlns:a16="http://schemas.microsoft.com/office/drawing/2014/main" id="{E5AC0C65-BCA7-A7C5-7D34-5B0B9EEE7C2F}"/>
              </a:ext>
            </a:extLst>
          </p:cNvPr>
          <p:cNvSpPr>
            <a:spLocks noGrp="1"/>
          </p:cNvSpPr>
          <p:nvPr>
            <p:ph idx="1"/>
          </p:nvPr>
        </p:nvSpPr>
        <p:spPr/>
        <p:txBody>
          <a:bodyPr>
            <a:normAutofit/>
          </a:bodyPr>
          <a:lstStyle/>
          <a:p>
            <a:r>
              <a:rPr lang="en-US" sz="4400" dirty="0"/>
              <a:t>Spatial mismatches at basin edges</a:t>
            </a:r>
          </a:p>
          <a:p>
            <a:pPr lvl="1"/>
            <a:r>
              <a:rPr lang="en-US" sz="4000" dirty="0"/>
              <a:t>Include every tract that overlaps with CRB boundary regardless of size of intersection</a:t>
            </a:r>
          </a:p>
          <a:p>
            <a:r>
              <a:rPr lang="en-US" sz="4400" dirty="0"/>
              <a:t>Air pollution measurement gaps likely in rural areas</a:t>
            </a:r>
            <a:r>
              <a:rPr lang="en-US" sz="4400" i="1" dirty="0"/>
              <a:t> </a:t>
            </a:r>
            <a:r>
              <a:rPr lang="en-US" sz="3600" dirty="0"/>
              <a:t>(EPA fills measurement gaps with modeling)</a:t>
            </a:r>
            <a:r>
              <a:rPr lang="en-US" sz="4400" dirty="0"/>
              <a:t> </a:t>
            </a:r>
            <a:r>
              <a:rPr lang="en-US" sz="1800" i="1" dirty="0"/>
              <a:t>(41)</a:t>
            </a:r>
          </a:p>
          <a:p>
            <a:endParaRPr lang="en-US" sz="4400"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F510792-2274-1088-8EF8-450D1B174CEB}"/>
                  </a:ext>
                </a:extLst>
              </p:cNvPr>
              <p:cNvGraphicFramePr>
                <a:graphicFrameLocks noChangeAspect="1"/>
              </p:cNvGraphicFramePr>
              <p:nvPr>
                <p:extLst>
                  <p:ext uri="{D42A27DB-BD31-4B8C-83A1-F6EECF244321}">
                    <p14:modId xmlns:p14="http://schemas.microsoft.com/office/powerpoint/2010/main" val="172091258"/>
                  </p:ext>
                </p:extLst>
              </p:nvPr>
            </p:nvGraphicFramePr>
            <p:xfrm>
              <a:off x="9146929" y="1939865"/>
              <a:ext cx="422728" cy="422728"/>
            </p:xfrm>
            <a:graphic>
              <a:graphicData uri="http://schemas.microsoft.com/office/powerpoint/2016/slidezoom">
                <pslz:sldZm>
                  <pslz:sldZmObj sldId="283" cId="1630623362">
                    <pslz:zmPr id="{74015213-6ED5-416F-9E7D-744553A13D2C}" returnToParent="0"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166:blipFill>
                      <p166:spPr xmlns:p166="http://schemas.microsoft.com/office/powerpoint/2016/6/main">
                        <a:xfrm>
                          <a:off x="0" y="0"/>
                          <a:ext cx="422728" cy="422728"/>
                        </a:xfrm>
                        <a:prstGeom prst="rect">
                          <a:avLst/>
                        </a:prstGeom>
                        <a:ln w="3175">
                          <a:solidFill>
                            <a:prstClr val="ltGray"/>
                          </a:solidFill>
                        </a:ln>
                      </p166:spPr>
                    </pslz:zmPr>
                  </pslz:sldZmObj>
                </pslz:sldZm>
              </a:graphicData>
            </a:graphic>
          </p:graphicFrame>
        </mc:Choice>
        <mc:Fallback xmlns="">
          <p:pic>
            <p:nvPicPr>
              <p:cNvPr id="5" name="Slide Zoom 4">
                <a:hlinkClick r:id="rId5" action="ppaction://hlinksldjump"/>
                <a:extLst>
                  <a:ext uri="{FF2B5EF4-FFF2-40B4-BE49-F238E27FC236}">
                    <a16:creationId xmlns:a16="http://schemas.microsoft.com/office/drawing/2014/main" id="{5F510792-2274-1088-8EF8-450D1B174CEB}"/>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6929" y="1939865"/>
                <a:ext cx="422728" cy="422728"/>
              </a:xfrm>
              <a:prstGeom prst="rect">
                <a:avLst/>
              </a:prstGeom>
              <a:ln w="3175">
                <a:solidFill>
                  <a:prstClr val="ltGray"/>
                </a:solidFill>
              </a:ln>
            </p:spPr>
          </p:pic>
        </mc:Fallback>
      </mc:AlternateContent>
    </p:spTree>
    <p:extLst>
      <p:ext uri="{BB962C8B-B14F-4D97-AF65-F5344CB8AC3E}">
        <p14:creationId xmlns:p14="http://schemas.microsoft.com/office/powerpoint/2010/main" val="3437997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A3A8-43C8-D9D0-7A0F-4785AC9CE382}"/>
              </a:ext>
            </a:extLst>
          </p:cNvPr>
          <p:cNvSpPr>
            <a:spLocks noGrp="1"/>
          </p:cNvSpPr>
          <p:nvPr>
            <p:ph type="title"/>
          </p:nvPr>
        </p:nvSpPr>
        <p:spPr>
          <a:xfrm>
            <a:off x="838199" y="91440"/>
            <a:ext cx="10515600" cy="1325563"/>
          </a:xfrm>
        </p:spPr>
        <p:txBody>
          <a:bodyPr>
            <a:normAutofit/>
          </a:bodyPr>
          <a:lstStyle/>
          <a:p>
            <a:r>
              <a:rPr lang="en-US" sz="3600" dirty="0"/>
              <a:t>Correlations Between Environmental Burdens and Independent Variables in the CRB</a:t>
            </a:r>
          </a:p>
        </p:txBody>
      </p:sp>
      <p:pic>
        <p:nvPicPr>
          <p:cNvPr id="4" name="image3.png">
            <a:extLst>
              <a:ext uri="{FF2B5EF4-FFF2-40B4-BE49-F238E27FC236}">
                <a16:creationId xmlns:a16="http://schemas.microsoft.com/office/drawing/2014/main" id="{52389A7D-142F-6727-16BD-F40222888F2F}"/>
              </a:ext>
            </a:extLst>
          </p:cNvPr>
          <p:cNvPicPr/>
          <p:nvPr/>
        </p:nvPicPr>
        <p:blipFill>
          <a:blip r:embed="rId3">
            <a:extLst>
              <a:ext uri="{28A0092B-C50C-407E-A947-70E740481C1C}">
                <a14:useLocalDpi xmlns:a14="http://schemas.microsoft.com/office/drawing/2010/main" val="0"/>
              </a:ext>
            </a:extLst>
          </a:blip>
          <a:stretch>
            <a:fillRect/>
          </a:stretch>
        </p:blipFill>
        <p:spPr>
          <a:xfrm>
            <a:off x="2085071" y="1417003"/>
            <a:ext cx="8021855" cy="507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2922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8B59-D556-896C-6269-4ED395B428BE}"/>
              </a:ext>
            </a:extLst>
          </p:cNvPr>
          <p:cNvSpPr>
            <a:spLocks noGrp="1"/>
          </p:cNvSpPr>
          <p:nvPr>
            <p:ph type="title"/>
          </p:nvPr>
        </p:nvSpPr>
        <p:spPr>
          <a:xfrm>
            <a:off x="838199" y="79093"/>
            <a:ext cx="10515600" cy="1095189"/>
          </a:xfrm>
        </p:spPr>
        <p:txBody>
          <a:bodyPr/>
          <a:lstStyle/>
          <a:p>
            <a:pPr algn="ctr"/>
            <a:r>
              <a:rPr lang="en-US" sz="3600" dirty="0">
                <a:solidFill>
                  <a:schemeClr val="tx2"/>
                </a:solidFill>
              </a:rPr>
              <a:t>Summary</a:t>
            </a:r>
            <a:r>
              <a:rPr lang="en-US" dirty="0">
                <a:solidFill>
                  <a:schemeClr val="tx2"/>
                </a:solidFill>
              </a:rPr>
              <a:t> </a:t>
            </a:r>
            <a:r>
              <a:rPr lang="en-US" sz="3600" dirty="0">
                <a:solidFill>
                  <a:schemeClr val="tx2"/>
                </a:solidFill>
              </a:rPr>
              <a:t>Statistics</a:t>
            </a:r>
            <a:endParaRPr lang="en-US" dirty="0">
              <a:solidFill>
                <a:schemeClr val="tx2"/>
              </a:solidFill>
            </a:endParaRPr>
          </a:p>
        </p:txBody>
      </p:sp>
      <p:graphicFrame>
        <p:nvGraphicFramePr>
          <p:cNvPr id="4" name="Table 3">
            <a:extLst>
              <a:ext uri="{FF2B5EF4-FFF2-40B4-BE49-F238E27FC236}">
                <a16:creationId xmlns:a16="http://schemas.microsoft.com/office/drawing/2014/main" id="{9843ED90-C5AE-93EF-E781-4508752B13AC}"/>
              </a:ext>
            </a:extLst>
          </p:cNvPr>
          <p:cNvGraphicFramePr>
            <a:graphicFrameLocks noGrp="1"/>
          </p:cNvGraphicFramePr>
          <p:nvPr>
            <p:extLst>
              <p:ext uri="{D42A27DB-BD31-4B8C-83A1-F6EECF244321}">
                <p14:modId xmlns:p14="http://schemas.microsoft.com/office/powerpoint/2010/main" val="1963249588"/>
              </p:ext>
            </p:extLst>
          </p:nvPr>
        </p:nvGraphicFramePr>
        <p:xfrm>
          <a:off x="1304623" y="1174282"/>
          <a:ext cx="9582751" cy="5430550"/>
        </p:xfrm>
        <a:graphic>
          <a:graphicData uri="http://schemas.openxmlformats.org/drawingml/2006/table">
            <a:tbl>
              <a:tblPr bandRow="1">
                <a:tableStyleId>{5C22544A-7EE6-4342-B048-85BDC9FD1C3A}</a:tableStyleId>
              </a:tblPr>
              <a:tblGrid>
                <a:gridCol w="2889181">
                  <a:extLst>
                    <a:ext uri="{9D8B030D-6E8A-4147-A177-3AD203B41FA5}">
                      <a16:colId xmlns:a16="http://schemas.microsoft.com/office/drawing/2014/main" val="4207279563"/>
                    </a:ext>
                  </a:extLst>
                </a:gridCol>
                <a:gridCol w="1004933">
                  <a:extLst>
                    <a:ext uri="{9D8B030D-6E8A-4147-A177-3AD203B41FA5}">
                      <a16:colId xmlns:a16="http://schemas.microsoft.com/office/drawing/2014/main" val="3513975193"/>
                    </a:ext>
                  </a:extLst>
                </a:gridCol>
                <a:gridCol w="1399728">
                  <a:extLst>
                    <a:ext uri="{9D8B030D-6E8A-4147-A177-3AD203B41FA5}">
                      <a16:colId xmlns:a16="http://schemas.microsoft.com/office/drawing/2014/main" val="1226262571"/>
                    </a:ext>
                  </a:extLst>
                </a:gridCol>
                <a:gridCol w="1399728">
                  <a:extLst>
                    <a:ext uri="{9D8B030D-6E8A-4147-A177-3AD203B41FA5}">
                      <a16:colId xmlns:a16="http://schemas.microsoft.com/office/drawing/2014/main" val="3445912591"/>
                    </a:ext>
                  </a:extLst>
                </a:gridCol>
                <a:gridCol w="1489453">
                  <a:extLst>
                    <a:ext uri="{9D8B030D-6E8A-4147-A177-3AD203B41FA5}">
                      <a16:colId xmlns:a16="http://schemas.microsoft.com/office/drawing/2014/main" val="3798310321"/>
                    </a:ext>
                  </a:extLst>
                </a:gridCol>
                <a:gridCol w="1399728">
                  <a:extLst>
                    <a:ext uri="{9D8B030D-6E8A-4147-A177-3AD203B41FA5}">
                      <a16:colId xmlns:a16="http://schemas.microsoft.com/office/drawing/2014/main" val="452116841"/>
                    </a:ext>
                  </a:extLst>
                </a:gridCol>
              </a:tblGrid>
              <a:tr h="418198">
                <a:tc>
                  <a:txBody>
                    <a:bodyPr/>
                    <a:lstStyle/>
                    <a:p>
                      <a:pPr marL="0" marR="0" algn="ctr">
                        <a:lnSpc>
                          <a:spcPct val="150000"/>
                        </a:lnSpc>
                        <a:spcBef>
                          <a:spcPts val="0"/>
                        </a:spcBef>
                        <a:spcAft>
                          <a:spcPts val="0"/>
                        </a:spcAft>
                      </a:pPr>
                      <a:r>
                        <a:rPr lang="en-US" sz="1800" b="1" dirty="0">
                          <a:solidFill>
                            <a:schemeClr val="bg1"/>
                          </a:solidFill>
                          <a:effectLst/>
                        </a:rPr>
                        <a:t>Variable</a:t>
                      </a:r>
                      <a:endParaRPr lang="en-US" sz="1600" dirty="0">
                        <a:solidFill>
                          <a:schemeClr val="bg1"/>
                        </a:solidFill>
                        <a:effectLst/>
                        <a:latin typeface="Aptos" panose="02110004020202020204"/>
                        <a:ea typeface="Aptos" panose="02110004020202020204"/>
                        <a:cs typeface="Aptos" panose="02110004020202020204"/>
                      </a:endParaRPr>
                    </a:p>
                  </a:txBody>
                  <a:tcPr marL="68580" marR="68580" marT="0" marB="0" anchor="b">
                    <a:solidFill>
                      <a:schemeClr val="tx2"/>
                    </a:solidFill>
                  </a:tcPr>
                </a:tc>
                <a:tc>
                  <a:txBody>
                    <a:bodyPr/>
                    <a:lstStyle/>
                    <a:p>
                      <a:pPr marL="0" marR="0" algn="ctr">
                        <a:lnSpc>
                          <a:spcPct val="150000"/>
                        </a:lnSpc>
                        <a:spcBef>
                          <a:spcPts val="0"/>
                        </a:spcBef>
                        <a:spcAft>
                          <a:spcPts val="0"/>
                        </a:spcAft>
                      </a:pPr>
                      <a:r>
                        <a:rPr lang="en-US" sz="1800" b="1" dirty="0">
                          <a:solidFill>
                            <a:schemeClr val="bg1"/>
                          </a:solidFill>
                          <a:effectLst/>
                        </a:rPr>
                        <a:t>Min</a:t>
                      </a:r>
                      <a:endParaRPr lang="en-US" sz="1600" dirty="0">
                        <a:solidFill>
                          <a:schemeClr val="bg1"/>
                        </a:solidFill>
                        <a:effectLst/>
                        <a:latin typeface="Aptos" panose="02110004020202020204"/>
                        <a:ea typeface="Aptos" panose="02110004020202020204"/>
                        <a:cs typeface="Aptos" panose="02110004020202020204"/>
                      </a:endParaRPr>
                    </a:p>
                  </a:txBody>
                  <a:tcPr marL="68580" marR="68580" marT="0" marB="0" anchor="b">
                    <a:solidFill>
                      <a:schemeClr val="tx2"/>
                    </a:solidFill>
                  </a:tcPr>
                </a:tc>
                <a:tc>
                  <a:txBody>
                    <a:bodyPr/>
                    <a:lstStyle/>
                    <a:p>
                      <a:pPr marL="0" marR="0" algn="ctr">
                        <a:lnSpc>
                          <a:spcPct val="150000"/>
                        </a:lnSpc>
                        <a:spcBef>
                          <a:spcPts val="0"/>
                        </a:spcBef>
                        <a:spcAft>
                          <a:spcPts val="0"/>
                        </a:spcAft>
                      </a:pPr>
                      <a:r>
                        <a:rPr lang="en-US" sz="1800" b="1" dirty="0">
                          <a:solidFill>
                            <a:schemeClr val="bg1"/>
                          </a:solidFill>
                          <a:effectLst/>
                        </a:rPr>
                        <a:t>Mean</a:t>
                      </a:r>
                      <a:endParaRPr lang="en-US" sz="1600" dirty="0">
                        <a:solidFill>
                          <a:schemeClr val="bg1"/>
                        </a:solidFill>
                        <a:effectLst/>
                        <a:latin typeface="Aptos" panose="02110004020202020204"/>
                        <a:ea typeface="Aptos" panose="02110004020202020204"/>
                        <a:cs typeface="Aptos" panose="02110004020202020204"/>
                      </a:endParaRPr>
                    </a:p>
                  </a:txBody>
                  <a:tcPr marL="68580" marR="68580" marT="0" marB="0" anchor="b">
                    <a:solidFill>
                      <a:schemeClr val="tx2"/>
                    </a:solidFill>
                  </a:tcPr>
                </a:tc>
                <a:tc>
                  <a:txBody>
                    <a:bodyPr/>
                    <a:lstStyle/>
                    <a:p>
                      <a:pPr marL="0" marR="0" algn="ctr">
                        <a:lnSpc>
                          <a:spcPct val="150000"/>
                        </a:lnSpc>
                        <a:spcBef>
                          <a:spcPts val="0"/>
                        </a:spcBef>
                        <a:spcAft>
                          <a:spcPts val="0"/>
                        </a:spcAft>
                      </a:pPr>
                      <a:r>
                        <a:rPr lang="en-US" sz="1800" b="1" dirty="0">
                          <a:solidFill>
                            <a:schemeClr val="bg1"/>
                          </a:solidFill>
                          <a:effectLst/>
                        </a:rPr>
                        <a:t>Median</a:t>
                      </a:r>
                      <a:endParaRPr lang="en-US" sz="1600" dirty="0">
                        <a:solidFill>
                          <a:schemeClr val="bg1"/>
                        </a:solidFill>
                        <a:effectLst/>
                        <a:latin typeface="Aptos" panose="02110004020202020204"/>
                        <a:ea typeface="Aptos" panose="02110004020202020204"/>
                        <a:cs typeface="Aptos" panose="02110004020202020204"/>
                      </a:endParaRPr>
                    </a:p>
                  </a:txBody>
                  <a:tcPr marL="68580" marR="68580" marT="0" marB="0" anchor="b">
                    <a:solidFill>
                      <a:schemeClr val="tx2"/>
                    </a:solidFill>
                  </a:tcPr>
                </a:tc>
                <a:tc>
                  <a:txBody>
                    <a:bodyPr/>
                    <a:lstStyle/>
                    <a:p>
                      <a:pPr marL="0" marR="0" algn="ctr">
                        <a:lnSpc>
                          <a:spcPct val="150000"/>
                        </a:lnSpc>
                        <a:spcBef>
                          <a:spcPts val="0"/>
                        </a:spcBef>
                        <a:spcAft>
                          <a:spcPts val="0"/>
                        </a:spcAft>
                      </a:pPr>
                      <a:r>
                        <a:rPr lang="en-US" sz="1800" b="1" dirty="0">
                          <a:solidFill>
                            <a:schemeClr val="bg1"/>
                          </a:solidFill>
                          <a:effectLst/>
                        </a:rPr>
                        <a:t>Max</a:t>
                      </a:r>
                      <a:endParaRPr lang="en-US" sz="1600" dirty="0">
                        <a:solidFill>
                          <a:schemeClr val="bg1"/>
                        </a:solidFill>
                        <a:effectLst/>
                        <a:latin typeface="Aptos" panose="02110004020202020204"/>
                        <a:ea typeface="Aptos" panose="02110004020202020204"/>
                        <a:cs typeface="Aptos" panose="02110004020202020204"/>
                      </a:endParaRPr>
                    </a:p>
                  </a:txBody>
                  <a:tcPr marL="68580" marR="68580" marT="0" marB="0" anchor="b">
                    <a:solidFill>
                      <a:schemeClr val="tx2"/>
                    </a:solidFill>
                  </a:tcPr>
                </a:tc>
                <a:tc>
                  <a:txBody>
                    <a:bodyPr/>
                    <a:lstStyle/>
                    <a:p>
                      <a:pPr marL="0" marR="0" algn="ctr">
                        <a:lnSpc>
                          <a:spcPct val="150000"/>
                        </a:lnSpc>
                        <a:spcBef>
                          <a:spcPts val="0"/>
                        </a:spcBef>
                        <a:spcAft>
                          <a:spcPts val="0"/>
                        </a:spcAft>
                      </a:pPr>
                      <a:r>
                        <a:rPr lang="en-US" sz="1800" b="1" dirty="0">
                          <a:solidFill>
                            <a:schemeClr val="bg1"/>
                          </a:solidFill>
                          <a:effectLst/>
                        </a:rPr>
                        <a:t>St. Dev.</a:t>
                      </a:r>
                      <a:endParaRPr lang="en-US" sz="1600" dirty="0">
                        <a:solidFill>
                          <a:schemeClr val="bg1"/>
                        </a:solidFill>
                        <a:effectLst/>
                        <a:latin typeface="Aptos" panose="02110004020202020204"/>
                        <a:ea typeface="Aptos" panose="02110004020202020204"/>
                        <a:cs typeface="Aptos" panose="02110004020202020204"/>
                      </a:endParaRPr>
                    </a:p>
                  </a:txBody>
                  <a:tcPr marL="68580" marR="68580" marT="0" marB="0" anchor="b">
                    <a:solidFill>
                      <a:schemeClr val="tx2"/>
                    </a:solidFill>
                  </a:tcPr>
                </a:tc>
                <a:extLst>
                  <a:ext uri="{0D108BD9-81ED-4DB2-BD59-A6C34878D82A}">
                    <a16:rowId xmlns:a16="http://schemas.microsoft.com/office/drawing/2014/main" val="3930930800"/>
                  </a:ext>
                </a:extLst>
              </a:tr>
              <a:tr h="418198">
                <a:tc>
                  <a:txBody>
                    <a:bodyPr/>
                    <a:lstStyle/>
                    <a:p>
                      <a:pPr marL="0" marR="0" algn="ctr">
                        <a:lnSpc>
                          <a:spcPct val="150000"/>
                        </a:lnSpc>
                        <a:spcBef>
                          <a:spcPts val="0"/>
                        </a:spcBef>
                        <a:spcAft>
                          <a:spcPts val="0"/>
                        </a:spcAft>
                      </a:pPr>
                      <a:r>
                        <a:rPr lang="en-US" sz="1800" dirty="0">
                          <a:solidFill>
                            <a:srgbClr val="000000"/>
                          </a:solidFill>
                          <a:effectLst/>
                        </a:rPr>
                        <a:t>Lack green space area</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3.0</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4865.0</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5249.0</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9729.0</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2235.9</a:t>
                      </a:r>
                      <a:endParaRPr lang="en-US" sz="1600" dirty="0">
                        <a:effectLst/>
                        <a:latin typeface="Aptos" panose="02110004020202020204"/>
                        <a:ea typeface="Aptos" panose="02110004020202020204"/>
                        <a:cs typeface="Aptos" panose="02110004020202020204"/>
                      </a:endParaRPr>
                    </a:p>
                  </a:txBody>
                  <a:tcPr marL="68580" marR="68580" marT="0" marB="0" anchor="b"/>
                </a:tc>
                <a:extLst>
                  <a:ext uri="{0D108BD9-81ED-4DB2-BD59-A6C34878D82A}">
                    <a16:rowId xmlns:a16="http://schemas.microsoft.com/office/drawing/2014/main" val="1679542474"/>
                  </a:ext>
                </a:extLst>
              </a:tr>
              <a:tr h="886353">
                <a:tc>
                  <a:txBody>
                    <a:bodyPr/>
                    <a:lstStyle/>
                    <a:p>
                      <a:pPr marL="0" marR="0" algn="ctr">
                        <a:lnSpc>
                          <a:spcPct val="150000"/>
                        </a:lnSpc>
                        <a:spcBef>
                          <a:spcPts val="0"/>
                        </a:spcBef>
                        <a:spcAft>
                          <a:spcPts val="0"/>
                        </a:spcAft>
                      </a:pPr>
                      <a:r>
                        <a:rPr lang="en-US" sz="1800" dirty="0">
                          <a:solidFill>
                            <a:srgbClr val="000000"/>
                          </a:solidFill>
                          <a:effectLst/>
                        </a:rPr>
                        <a:t>Households with incomplete plumbing</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0.00%</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0.97%</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0.00%</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62.00%</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2.59%</a:t>
                      </a:r>
                      <a:endParaRPr lang="en-US" sz="1600" dirty="0">
                        <a:effectLst/>
                        <a:latin typeface="Aptos" panose="02110004020202020204"/>
                        <a:ea typeface="Aptos" panose="02110004020202020204"/>
                        <a:cs typeface="Aptos" panose="02110004020202020204"/>
                      </a:endParaRPr>
                    </a:p>
                  </a:txBody>
                  <a:tcPr marL="68580" marR="68580" marT="0" marB="0" anchor="b"/>
                </a:tc>
                <a:extLst>
                  <a:ext uri="{0D108BD9-81ED-4DB2-BD59-A6C34878D82A}">
                    <a16:rowId xmlns:a16="http://schemas.microsoft.com/office/drawing/2014/main" val="412846018"/>
                  </a:ext>
                </a:extLst>
              </a:tr>
              <a:tr h="418198">
                <a:tc>
                  <a:txBody>
                    <a:bodyPr/>
                    <a:lstStyle/>
                    <a:p>
                      <a:pPr marL="0" marR="0" algn="ctr">
                        <a:lnSpc>
                          <a:spcPct val="150000"/>
                        </a:lnSpc>
                        <a:spcBef>
                          <a:spcPts val="0"/>
                        </a:spcBef>
                        <a:spcAft>
                          <a:spcPts val="0"/>
                        </a:spcAft>
                      </a:pPr>
                      <a:r>
                        <a:rPr lang="en-US" sz="1800">
                          <a:solidFill>
                            <a:srgbClr val="000000"/>
                          </a:solidFill>
                          <a:effectLst/>
                        </a:rPr>
                        <a:t>Leaky USTs (density)</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0.0</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3.4</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2.2</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42.2</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4.0</a:t>
                      </a:r>
                      <a:endParaRPr lang="en-US" sz="1600">
                        <a:effectLst/>
                        <a:latin typeface="Aptos" panose="02110004020202020204"/>
                        <a:ea typeface="Aptos" panose="02110004020202020204"/>
                        <a:cs typeface="Aptos" panose="02110004020202020204"/>
                      </a:endParaRPr>
                    </a:p>
                  </a:txBody>
                  <a:tcPr marL="68580" marR="68580" marT="0" marB="0" anchor="b"/>
                </a:tc>
                <a:extLst>
                  <a:ext uri="{0D108BD9-81ED-4DB2-BD59-A6C34878D82A}">
                    <a16:rowId xmlns:a16="http://schemas.microsoft.com/office/drawing/2014/main" val="4267429380"/>
                  </a:ext>
                </a:extLst>
              </a:tr>
              <a:tr h="418198">
                <a:tc>
                  <a:txBody>
                    <a:bodyPr/>
                    <a:lstStyle/>
                    <a:p>
                      <a:pPr marL="0" marR="0" algn="ctr">
                        <a:lnSpc>
                          <a:spcPct val="150000"/>
                        </a:lnSpc>
                        <a:spcBef>
                          <a:spcPts val="0"/>
                        </a:spcBef>
                        <a:spcAft>
                          <a:spcPts val="0"/>
                        </a:spcAft>
                      </a:pPr>
                      <a:r>
                        <a:rPr lang="en-US" sz="1800">
                          <a:solidFill>
                            <a:srgbClr val="000000"/>
                          </a:solidFill>
                          <a:effectLst/>
                        </a:rPr>
                        <a:t>PM2.5 in the air</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4.0</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9.5</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9.2</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13.9</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2.7</a:t>
                      </a:r>
                      <a:endParaRPr lang="en-US" sz="1600">
                        <a:effectLst/>
                        <a:latin typeface="Aptos" panose="02110004020202020204"/>
                        <a:ea typeface="Aptos" panose="02110004020202020204"/>
                        <a:cs typeface="Aptos" panose="02110004020202020204"/>
                      </a:endParaRPr>
                    </a:p>
                  </a:txBody>
                  <a:tcPr marL="68580" marR="68580" marT="0" marB="0" anchor="b"/>
                </a:tc>
                <a:extLst>
                  <a:ext uri="{0D108BD9-81ED-4DB2-BD59-A6C34878D82A}">
                    <a16:rowId xmlns:a16="http://schemas.microsoft.com/office/drawing/2014/main" val="3782985871"/>
                  </a:ext>
                </a:extLst>
              </a:tr>
              <a:tr h="418198">
                <a:tc>
                  <a:txBody>
                    <a:bodyPr/>
                    <a:lstStyle/>
                    <a:p>
                      <a:pPr marL="0" marR="0" algn="ctr">
                        <a:lnSpc>
                          <a:spcPct val="150000"/>
                        </a:lnSpc>
                        <a:spcBef>
                          <a:spcPts val="0"/>
                        </a:spcBef>
                        <a:spcAft>
                          <a:spcPts val="0"/>
                        </a:spcAft>
                      </a:pPr>
                      <a:r>
                        <a:rPr lang="en-US" sz="1800">
                          <a:solidFill>
                            <a:srgbClr val="000000"/>
                          </a:solidFill>
                          <a:effectLst/>
                        </a:rPr>
                        <a:t>Hispanic (count)</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0</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1714</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1236</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14901</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1531</a:t>
                      </a:r>
                      <a:endParaRPr lang="en-US" sz="1600">
                        <a:effectLst/>
                        <a:latin typeface="Aptos" panose="02110004020202020204"/>
                        <a:ea typeface="Aptos" panose="02110004020202020204"/>
                        <a:cs typeface="Aptos" panose="02110004020202020204"/>
                      </a:endParaRPr>
                    </a:p>
                  </a:txBody>
                  <a:tcPr marL="68580" marR="68580" marT="0" marB="0" anchor="b"/>
                </a:tc>
                <a:extLst>
                  <a:ext uri="{0D108BD9-81ED-4DB2-BD59-A6C34878D82A}">
                    <a16:rowId xmlns:a16="http://schemas.microsoft.com/office/drawing/2014/main" val="1380954786"/>
                  </a:ext>
                </a:extLst>
              </a:tr>
              <a:tr h="418198">
                <a:tc>
                  <a:txBody>
                    <a:bodyPr/>
                    <a:lstStyle/>
                    <a:p>
                      <a:pPr marL="0" marR="0" algn="ctr">
                        <a:lnSpc>
                          <a:spcPct val="150000"/>
                        </a:lnSpc>
                        <a:spcBef>
                          <a:spcPts val="0"/>
                        </a:spcBef>
                        <a:spcAft>
                          <a:spcPts val="0"/>
                        </a:spcAft>
                      </a:pPr>
                      <a:r>
                        <a:rPr lang="en-US" sz="1800">
                          <a:solidFill>
                            <a:srgbClr val="000000"/>
                          </a:solidFill>
                          <a:effectLst/>
                        </a:rPr>
                        <a:t>American Indian (count)</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0</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69</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1</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7129</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379</a:t>
                      </a:r>
                      <a:endParaRPr lang="en-US" sz="1600">
                        <a:effectLst/>
                        <a:latin typeface="Aptos" panose="02110004020202020204"/>
                        <a:ea typeface="Aptos" panose="02110004020202020204"/>
                        <a:cs typeface="Aptos" panose="02110004020202020204"/>
                      </a:endParaRPr>
                    </a:p>
                  </a:txBody>
                  <a:tcPr marL="68580" marR="68580" marT="0" marB="0" anchor="b"/>
                </a:tc>
                <a:extLst>
                  <a:ext uri="{0D108BD9-81ED-4DB2-BD59-A6C34878D82A}">
                    <a16:rowId xmlns:a16="http://schemas.microsoft.com/office/drawing/2014/main" val="2175897414"/>
                  </a:ext>
                </a:extLst>
              </a:tr>
              <a:tr h="418198">
                <a:tc>
                  <a:txBody>
                    <a:bodyPr/>
                    <a:lstStyle/>
                    <a:p>
                      <a:pPr marL="0" marR="0" algn="ctr">
                        <a:lnSpc>
                          <a:spcPct val="150000"/>
                        </a:lnSpc>
                        <a:spcBef>
                          <a:spcPts val="0"/>
                        </a:spcBef>
                        <a:spcAft>
                          <a:spcPts val="0"/>
                        </a:spcAft>
                      </a:pPr>
                      <a:r>
                        <a:rPr lang="en-US" sz="1800">
                          <a:solidFill>
                            <a:srgbClr val="000000"/>
                          </a:solidFill>
                          <a:effectLst/>
                        </a:rPr>
                        <a:t>Black (count)</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0</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242</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99</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5737</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409</a:t>
                      </a:r>
                      <a:endParaRPr lang="en-US" sz="1600">
                        <a:effectLst/>
                        <a:latin typeface="Aptos" panose="02110004020202020204"/>
                        <a:ea typeface="Aptos" panose="02110004020202020204"/>
                        <a:cs typeface="Aptos" panose="02110004020202020204"/>
                      </a:endParaRPr>
                    </a:p>
                  </a:txBody>
                  <a:tcPr marL="68580" marR="68580" marT="0" marB="0" anchor="b"/>
                </a:tc>
                <a:extLst>
                  <a:ext uri="{0D108BD9-81ED-4DB2-BD59-A6C34878D82A}">
                    <a16:rowId xmlns:a16="http://schemas.microsoft.com/office/drawing/2014/main" val="2836155883"/>
                  </a:ext>
                </a:extLst>
              </a:tr>
              <a:tr h="418198">
                <a:tc>
                  <a:txBody>
                    <a:bodyPr/>
                    <a:lstStyle/>
                    <a:p>
                      <a:pPr marL="0" marR="0" algn="ctr">
                        <a:lnSpc>
                          <a:spcPct val="150000"/>
                        </a:lnSpc>
                        <a:spcBef>
                          <a:spcPts val="0"/>
                        </a:spcBef>
                        <a:spcAft>
                          <a:spcPts val="0"/>
                        </a:spcAft>
                      </a:pPr>
                      <a:r>
                        <a:rPr lang="en-US" sz="1800">
                          <a:solidFill>
                            <a:srgbClr val="000000"/>
                          </a:solidFill>
                          <a:effectLst/>
                        </a:rPr>
                        <a:t>% Without high school degree</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0.0%</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15.1%</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10.0%</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75.0%</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13.9%</a:t>
                      </a:r>
                      <a:endParaRPr lang="en-US" sz="1600" dirty="0">
                        <a:effectLst/>
                        <a:latin typeface="Aptos" panose="02110004020202020204"/>
                        <a:ea typeface="Aptos" panose="02110004020202020204"/>
                        <a:cs typeface="Aptos" panose="02110004020202020204"/>
                      </a:endParaRPr>
                    </a:p>
                  </a:txBody>
                  <a:tcPr marL="68580" marR="68580" marT="0" marB="0" anchor="b"/>
                </a:tc>
                <a:extLst>
                  <a:ext uri="{0D108BD9-81ED-4DB2-BD59-A6C34878D82A}">
                    <a16:rowId xmlns:a16="http://schemas.microsoft.com/office/drawing/2014/main" val="3308104375"/>
                  </a:ext>
                </a:extLst>
              </a:tr>
              <a:tr h="418198">
                <a:tc>
                  <a:txBody>
                    <a:bodyPr/>
                    <a:lstStyle/>
                    <a:p>
                      <a:pPr marL="0" marR="0" algn="ctr">
                        <a:lnSpc>
                          <a:spcPct val="150000"/>
                        </a:lnSpc>
                        <a:spcBef>
                          <a:spcPts val="0"/>
                        </a:spcBef>
                        <a:spcAft>
                          <a:spcPts val="0"/>
                        </a:spcAft>
                      </a:pPr>
                      <a:r>
                        <a:rPr lang="en-US" sz="1800">
                          <a:solidFill>
                            <a:srgbClr val="000000"/>
                          </a:solidFill>
                          <a:effectLst/>
                        </a:rPr>
                        <a:t>Mean Income</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$0.00</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$91,533.29</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$81,480.00</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a:solidFill>
                            <a:srgbClr val="000000"/>
                          </a:solidFill>
                          <a:effectLst/>
                        </a:rPr>
                        <a:t>$434,685.00</a:t>
                      </a:r>
                      <a:endParaRPr lang="en-US" sz="160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$45,331.38</a:t>
                      </a:r>
                      <a:endParaRPr lang="en-US" sz="1600" dirty="0">
                        <a:effectLst/>
                        <a:latin typeface="Aptos" panose="02110004020202020204"/>
                        <a:ea typeface="Aptos" panose="02110004020202020204"/>
                        <a:cs typeface="Aptos" panose="02110004020202020204"/>
                      </a:endParaRPr>
                    </a:p>
                  </a:txBody>
                  <a:tcPr marL="68580" marR="68580" marT="0" marB="0" anchor="b"/>
                </a:tc>
                <a:extLst>
                  <a:ext uri="{0D108BD9-81ED-4DB2-BD59-A6C34878D82A}">
                    <a16:rowId xmlns:a16="http://schemas.microsoft.com/office/drawing/2014/main" val="593128958"/>
                  </a:ext>
                </a:extLst>
              </a:tr>
              <a:tr h="418198">
                <a:tc>
                  <a:txBody>
                    <a:bodyPr/>
                    <a:lstStyle/>
                    <a:p>
                      <a:pPr marL="0" marR="0" algn="ctr">
                        <a:lnSpc>
                          <a:spcPct val="150000"/>
                        </a:lnSpc>
                        <a:spcBef>
                          <a:spcPts val="0"/>
                        </a:spcBef>
                        <a:spcAft>
                          <a:spcPts val="0"/>
                        </a:spcAft>
                      </a:pPr>
                      <a:r>
                        <a:rPr lang="en-US" sz="1800" dirty="0">
                          <a:solidFill>
                            <a:srgbClr val="000000"/>
                          </a:solidFill>
                          <a:effectLst/>
                        </a:rPr>
                        <a:t>Population</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0</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4705</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4421</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38754</a:t>
                      </a:r>
                      <a:endParaRPr lang="en-US" sz="1600" dirty="0">
                        <a:effectLst/>
                        <a:latin typeface="Aptos" panose="02110004020202020204"/>
                        <a:ea typeface="Aptos" panose="02110004020202020204"/>
                        <a:cs typeface="Aptos" panose="02110004020202020204"/>
                      </a:endParaRPr>
                    </a:p>
                  </a:txBody>
                  <a:tcPr marL="68580" marR="68580" marT="0" marB="0" anchor="b"/>
                </a:tc>
                <a:tc>
                  <a:txBody>
                    <a:bodyPr/>
                    <a:lstStyle/>
                    <a:p>
                      <a:pPr marL="0" marR="0" algn="ctr">
                        <a:lnSpc>
                          <a:spcPct val="150000"/>
                        </a:lnSpc>
                        <a:spcBef>
                          <a:spcPts val="0"/>
                        </a:spcBef>
                        <a:spcAft>
                          <a:spcPts val="0"/>
                        </a:spcAft>
                      </a:pPr>
                      <a:r>
                        <a:rPr lang="en-US" sz="1800" dirty="0">
                          <a:solidFill>
                            <a:srgbClr val="000000"/>
                          </a:solidFill>
                          <a:effectLst/>
                        </a:rPr>
                        <a:t>2225</a:t>
                      </a:r>
                      <a:endParaRPr lang="en-US" sz="1600" dirty="0">
                        <a:effectLst/>
                        <a:latin typeface="Aptos" panose="02110004020202020204"/>
                        <a:ea typeface="Aptos" panose="02110004020202020204"/>
                        <a:cs typeface="Aptos" panose="02110004020202020204"/>
                      </a:endParaRPr>
                    </a:p>
                  </a:txBody>
                  <a:tcPr marL="68580" marR="68580" marT="0" marB="0" anchor="b"/>
                </a:tc>
                <a:extLst>
                  <a:ext uri="{0D108BD9-81ED-4DB2-BD59-A6C34878D82A}">
                    <a16:rowId xmlns:a16="http://schemas.microsoft.com/office/drawing/2014/main" val="3628282293"/>
                  </a:ext>
                </a:extLst>
              </a:tr>
            </a:tbl>
          </a:graphicData>
        </a:graphic>
      </p:graphicFrame>
    </p:spTree>
    <p:extLst>
      <p:ext uri="{BB962C8B-B14F-4D97-AF65-F5344CB8AC3E}">
        <p14:creationId xmlns:p14="http://schemas.microsoft.com/office/powerpoint/2010/main" val="3690900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89A80CC-230E-80F3-A638-22319D29E837}"/>
              </a:ext>
            </a:extLst>
          </p:cNvPr>
          <p:cNvGraphicFramePr/>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8320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4E8A-E6E4-604D-5846-8AD3FC79AE12}"/>
              </a:ext>
            </a:extLst>
          </p:cNvPr>
          <p:cNvSpPr>
            <a:spLocks noGrp="1"/>
          </p:cNvSpPr>
          <p:nvPr>
            <p:ph type="title"/>
          </p:nvPr>
        </p:nvSpPr>
        <p:spPr/>
        <p:txBody>
          <a:bodyPr/>
          <a:lstStyle/>
          <a:p>
            <a:r>
              <a:rPr lang="en-US" dirty="0"/>
              <a:t>Econometric Models</a:t>
            </a:r>
          </a:p>
        </p:txBody>
      </p:sp>
      <p:sp>
        <p:nvSpPr>
          <p:cNvPr id="3" name="Content Placeholder 2">
            <a:extLst>
              <a:ext uri="{FF2B5EF4-FFF2-40B4-BE49-F238E27FC236}">
                <a16:creationId xmlns:a16="http://schemas.microsoft.com/office/drawing/2014/main" id="{672C9DE3-3179-7156-4252-D0FC9FE64BA6}"/>
              </a:ext>
            </a:extLst>
          </p:cNvPr>
          <p:cNvSpPr>
            <a:spLocks noGrp="1"/>
          </p:cNvSpPr>
          <p:nvPr>
            <p:ph idx="1"/>
          </p:nvPr>
        </p:nvSpPr>
        <p:spPr/>
        <p:txBody>
          <a:bodyPr>
            <a:normAutofit/>
          </a:bodyPr>
          <a:lstStyle/>
          <a:p>
            <a:r>
              <a:rPr lang="en-US" sz="2400" dirty="0"/>
              <a:t>7,939 observations at census tract level (cross-sectional)</a:t>
            </a:r>
          </a:p>
          <a:p>
            <a:r>
              <a:rPr lang="en-US" sz="2400" dirty="0"/>
              <a:t>Ordinary Least Squares (OLS) model employed to analyze relationship between each environmental burden &amp; demographics, income, &amp; education</a:t>
            </a:r>
          </a:p>
          <a:p>
            <a:r>
              <a:rPr lang="en-US" sz="2400" dirty="0"/>
              <a:t>Race &amp; ethnicity found to correlate with income &amp; education </a:t>
            </a:r>
            <a:r>
              <a:rPr lang="en-US" sz="1400" i="1" dirty="0"/>
              <a:t>(</a:t>
            </a:r>
            <a:r>
              <a:rPr lang="da-DK" sz="1400" i="1" dirty="0"/>
              <a:t>38, 39)</a:t>
            </a:r>
            <a:endParaRPr lang="en-US" sz="1400" i="1" dirty="0"/>
          </a:p>
          <a:p>
            <a:pPr lvl="1"/>
            <a:r>
              <a:rPr lang="en-US" sz="2000" dirty="0"/>
              <a:t>Variance inflation factor (VIF) calculated to ensure variance not overinflated due to collinearity between explanatory variables </a:t>
            </a:r>
            <a:r>
              <a:rPr lang="en-US" sz="1200" i="1" dirty="0"/>
              <a:t>(40)</a:t>
            </a:r>
          </a:p>
          <a:p>
            <a:r>
              <a:rPr lang="en-US" sz="2400" dirty="0"/>
              <a:t>State fixed effects included to avoid endogeneity from unobserved heterogeneity between census tracts</a:t>
            </a:r>
          </a:p>
          <a:p>
            <a:r>
              <a:rPr lang="en-US" dirty="0"/>
              <a:t>Four models analyzed with same explanatory variables &amp; different environmental burden as dependent variable</a:t>
            </a:r>
          </a:p>
        </p:txBody>
      </p:sp>
    </p:spTree>
    <p:extLst>
      <p:ext uri="{BB962C8B-B14F-4D97-AF65-F5344CB8AC3E}">
        <p14:creationId xmlns:p14="http://schemas.microsoft.com/office/powerpoint/2010/main" val="1242098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2B7F3BB-26F2-5198-41DA-10A6D9118810}"/>
              </a:ext>
            </a:extLst>
          </p:cNvPr>
          <p:cNvGraphicFramePr>
            <a:graphicFrameLocks noGrp="1"/>
          </p:cNvGraphicFramePr>
          <p:nvPr>
            <p:extLst>
              <p:ext uri="{D42A27DB-BD31-4B8C-83A1-F6EECF244321}">
                <p14:modId xmlns:p14="http://schemas.microsoft.com/office/powerpoint/2010/main" val="1563878720"/>
              </p:ext>
            </p:extLst>
          </p:nvPr>
        </p:nvGraphicFramePr>
        <p:xfrm>
          <a:off x="1176338" y="304540"/>
          <a:ext cx="9839324" cy="6248920"/>
        </p:xfrm>
        <a:graphic>
          <a:graphicData uri="http://schemas.openxmlformats.org/drawingml/2006/table">
            <a:tbl>
              <a:tblPr firstRow="1" firstCol="1" bandRow="1"/>
              <a:tblGrid>
                <a:gridCol w="2843212">
                  <a:extLst>
                    <a:ext uri="{9D8B030D-6E8A-4147-A177-3AD203B41FA5}">
                      <a16:colId xmlns:a16="http://schemas.microsoft.com/office/drawing/2014/main" val="1215603002"/>
                    </a:ext>
                  </a:extLst>
                </a:gridCol>
                <a:gridCol w="1566862">
                  <a:extLst>
                    <a:ext uri="{9D8B030D-6E8A-4147-A177-3AD203B41FA5}">
                      <a16:colId xmlns:a16="http://schemas.microsoft.com/office/drawing/2014/main" val="1481326507"/>
                    </a:ext>
                  </a:extLst>
                </a:gridCol>
                <a:gridCol w="514350">
                  <a:extLst>
                    <a:ext uri="{9D8B030D-6E8A-4147-A177-3AD203B41FA5}">
                      <a16:colId xmlns:a16="http://schemas.microsoft.com/office/drawing/2014/main" val="3691943416"/>
                    </a:ext>
                  </a:extLst>
                </a:gridCol>
                <a:gridCol w="990600">
                  <a:extLst>
                    <a:ext uri="{9D8B030D-6E8A-4147-A177-3AD203B41FA5}">
                      <a16:colId xmlns:a16="http://schemas.microsoft.com/office/drawing/2014/main" val="2643664302"/>
                    </a:ext>
                  </a:extLst>
                </a:gridCol>
                <a:gridCol w="600075">
                  <a:extLst>
                    <a:ext uri="{9D8B030D-6E8A-4147-A177-3AD203B41FA5}">
                      <a16:colId xmlns:a16="http://schemas.microsoft.com/office/drawing/2014/main" val="2985128180"/>
                    </a:ext>
                  </a:extLst>
                </a:gridCol>
                <a:gridCol w="1000125">
                  <a:extLst>
                    <a:ext uri="{9D8B030D-6E8A-4147-A177-3AD203B41FA5}">
                      <a16:colId xmlns:a16="http://schemas.microsoft.com/office/drawing/2014/main" val="3534347452"/>
                    </a:ext>
                  </a:extLst>
                </a:gridCol>
                <a:gridCol w="600075">
                  <a:extLst>
                    <a:ext uri="{9D8B030D-6E8A-4147-A177-3AD203B41FA5}">
                      <a16:colId xmlns:a16="http://schemas.microsoft.com/office/drawing/2014/main" val="1213717161"/>
                    </a:ext>
                  </a:extLst>
                </a:gridCol>
                <a:gridCol w="1038225">
                  <a:extLst>
                    <a:ext uri="{9D8B030D-6E8A-4147-A177-3AD203B41FA5}">
                      <a16:colId xmlns:a16="http://schemas.microsoft.com/office/drawing/2014/main" val="3573363854"/>
                    </a:ext>
                  </a:extLst>
                </a:gridCol>
                <a:gridCol w="685800">
                  <a:extLst>
                    <a:ext uri="{9D8B030D-6E8A-4147-A177-3AD203B41FA5}">
                      <a16:colId xmlns:a16="http://schemas.microsoft.com/office/drawing/2014/main" val="4272427924"/>
                    </a:ext>
                  </a:extLst>
                </a:gridCol>
              </a:tblGrid>
              <a:tr h="285223">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 Dependent Variable:</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gridSpan="2">
                  <a:txBody>
                    <a:bodyPr/>
                    <a:lstStyle/>
                    <a:p>
                      <a:pPr marL="0" marR="0" algn="ct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Incomplete Plumbing</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Leaky USTs</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PM2.5 in the Air</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marL="0" marR="0" algn="ctr" defTabSz="914400" rtl="0" eaLnBrk="1" latinLnBrk="0" hangingPunct="1">
                        <a:lnSpc>
                          <a:spcPct val="107000"/>
                        </a:lnSpc>
                        <a:spcBef>
                          <a:spcPts val="0"/>
                        </a:spcBef>
                        <a:spcAft>
                          <a:spcPts val="0"/>
                        </a:spcAft>
                      </a:pPr>
                      <a:r>
                        <a:rPr lang="en-US" sz="1600" kern="1200" dirty="0">
                          <a:solidFill>
                            <a:srgbClr val="000000"/>
                          </a:solidFill>
                          <a:effectLst/>
                          <a:latin typeface="Times New Roman" panose="02020603050405020304" pitchFamily="18" charset="0"/>
                          <a:ea typeface="Aptos" panose="02110004020202020204"/>
                          <a:cs typeface="Aptos" panose="02110004020202020204"/>
                        </a:rPr>
                        <a:t>Lack Green Space</a:t>
                      </a: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hMerge="1">
                  <a:txBody>
                    <a:bodyPr/>
                    <a:lstStyle/>
                    <a:p>
                      <a:pPr marL="0" marR="0" algn="ctr">
                        <a:lnSpc>
                          <a:spcPct val="107000"/>
                        </a:lnSpc>
                        <a:spcBef>
                          <a:spcPts val="0"/>
                        </a:spcBef>
                        <a:spcAft>
                          <a:spcPts val="0"/>
                        </a:spcAft>
                      </a:pPr>
                      <a:endParaRPr lang="en-US" sz="11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9683142"/>
                  </a:ext>
                </a:extLst>
              </a:tr>
              <a:tr h="285223">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Variable</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Estimate</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Estimate</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Estimate</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Estimate</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400" b="1">
                          <a:solidFill>
                            <a:srgbClr val="000000"/>
                          </a:solidFill>
                          <a:effectLst/>
                          <a:latin typeface="Calibri" panose="020F0502020204030204" pitchFamily="34" charset="0"/>
                          <a:ea typeface="Times New Roman" panose="02020603050405020304" pitchFamily="18" charset="0"/>
                          <a:cs typeface="Aptos" panose="02110004020202020204"/>
                        </a:rPr>
                        <a:t> </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3906538"/>
                  </a:ext>
                </a:extLst>
              </a:tr>
              <a:tr h="285223">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(Intercept)</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0.0093</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2.21</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6.25</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55.37</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368338723"/>
                  </a:ext>
                </a:extLst>
              </a:tr>
              <a:tr h="285223">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(0.001)</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(0.14)</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cs typeface="Aptos" panose="02110004020202020204"/>
                        </a:rPr>
                        <a:t>(0.061)</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dirty="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cs typeface="Aptos" panose="02110004020202020204"/>
                        </a:rPr>
                        <a:t>(1.17)</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a:lnSpc>
                          <a:spcPct val="107000"/>
                        </a:lnSpc>
                      </a:pPr>
                      <a:endParaRPr lang="en-US" sz="1400">
                        <a:effectLst/>
                        <a:latin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2873531664"/>
                  </a:ext>
                </a:extLst>
              </a:tr>
              <a:tr h="285223">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Hispanic</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-0.000003</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-0.00025</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0.00007</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0.00037</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a:lnSpc>
                          <a:spcPct val="107000"/>
                        </a:lnSpc>
                      </a:pPr>
                      <a:endParaRPr lang="en-US" sz="1400">
                        <a:effectLst/>
                        <a:latin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4052691172"/>
                  </a:ext>
                </a:extLst>
              </a:tr>
              <a:tr h="285223">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cs typeface="Aptos" panose="02110004020202020204"/>
                        </a:rPr>
                        <a:t>(0.0000004)</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(0.00004)</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(0.00002)</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cs typeface="Aptos" panose="02110004020202020204"/>
                        </a:rPr>
                        <a:t>(0.00023)</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a:lnSpc>
                          <a:spcPct val="107000"/>
                        </a:lnSpc>
                      </a:pPr>
                      <a:endParaRPr lang="en-US" sz="1400">
                        <a:effectLst/>
                        <a:latin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3063224808"/>
                  </a:ext>
                </a:extLst>
              </a:tr>
              <a:tr h="285223">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American Indian (non-Hisp)</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0.000032</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-0.00057</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-0.00043</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-0.012</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1264409993"/>
                  </a:ext>
                </a:extLst>
              </a:tr>
              <a:tr h="285223">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(0.000003)</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(0.0001)</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(0.00004)</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dirty="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cs typeface="Aptos" panose="02110004020202020204"/>
                        </a:rPr>
                        <a:t>(0.00066)</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a:lnSpc>
                          <a:spcPct val="107000"/>
                        </a:lnSpc>
                      </a:pPr>
                      <a:endParaRPr lang="en-US" sz="1400">
                        <a:effectLst/>
                        <a:latin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909450602"/>
                  </a:ext>
                </a:extLst>
              </a:tr>
              <a:tr h="285223">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Black (non-Hisp)</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0.000000005</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0.00031</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0.00045</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0.0029</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3816035903"/>
                  </a:ext>
                </a:extLst>
              </a:tr>
              <a:tr h="285223">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(0.000001)</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(0.0001)</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(0.00003)</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dirty="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(0.00049)</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a:lnSpc>
                          <a:spcPct val="107000"/>
                        </a:lnSpc>
                      </a:pPr>
                      <a:endParaRPr lang="en-US" sz="1400">
                        <a:effectLst/>
                        <a:latin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4175449211"/>
                  </a:ext>
                </a:extLst>
              </a:tr>
              <a:tr h="285223">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 No HS Degree</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0.00022</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0.036</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0.023</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0.064</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268688269"/>
                  </a:ext>
                </a:extLst>
              </a:tr>
              <a:tr h="285223">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(0.0001)</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(0.0058)</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(0.0017)</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dirty="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(0.029)</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a:lnSpc>
                          <a:spcPct val="107000"/>
                        </a:lnSpc>
                      </a:pPr>
                      <a:endParaRPr lang="en-US" sz="1400" dirty="0">
                        <a:effectLst/>
                        <a:latin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2782047260"/>
                  </a:ext>
                </a:extLst>
              </a:tr>
              <a:tr h="285223">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Mean Income (scaled $10,000)</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-0.0000005</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-0.00013</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0.00006</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-0.0010</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1498752170"/>
                  </a:ext>
                </a:extLst>
              </a:tr>
              <a:tr h="285223">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(0.0000001)</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(0.000009)</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(0.000004)</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dirty="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(0.00007)</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a:lnSpc>
                          <a:spcPct val="107000"/>
                        </a:lnSpc>
                      </a:pPr>
                      <a:endParaRPr lang="en-US" sz="1400" dirty="0">
                        <a:effectLst/>
                        <a:latin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3715597"/>
                  </a:ext>
                </a:extLst>
              </a:tr>
              <a:tr h="544460">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Population Density (scaled 1000)</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0.16</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91.27</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30.02</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919.34</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marL="0" marR="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2761617488"/>
                  </a:ext>
                </a:extLst>
              </a:tr>
              <a:tr h="285223">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(0.037)</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(7.54)</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(1.94)</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endParaRPr lang="en-US" sz="1200" dirty="0">
                        <a:effectLst/>
                        <a:latin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Aptos" panose="02110004020202020204"/>
                        </a:rPr>
                        <a:t>(49.02)</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9858112"/>
                  </a:ext>
                </a:extLst>
              </a:tr>
              <a:tr h="285223">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State Effects</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Yes</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Yes</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Yes</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Yes</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9123440"/>
                  </a:ext>
                </a:extLst>
              </a:tr>
              <a:tr h="285223">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Observations</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7939</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7939</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7939</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endParaRPr lang="en-US" sz="1200" dirty="0">
                        <a:effectLst/>
                        <a:latin typeface="Aptos" panose="02110004020202020204"/>
                      </a:endParaRPr>
                    </a:p>
                  </a:txBody>
                  <a:tcPr marL="65123" marR="6512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7939</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endParaRPr lang="en-US" sz="1400" dirty="0">
                        <a:effectLst/>
                        <a:latin typeface="Aptos" panose="0211000402020202020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2618404"/>
                  </a:ext>
                </a:extLst>
              </a:tr>
              <a:tr h="285223">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R2</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0.2617</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0.2138</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0.7814</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dirty="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0.4417</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a:lnSpc>
                          <a:spcPct val="107000"/>
                        </a:lnSpc>
                      </a:pPr>
                      <a:endParaRPr lang="en-US" sz="1400" dirty="0">
                        <a:effectLst/>
                        <a:latin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381940730"/>
                  </a:ext>
                </a:extLst>
              </a:tr>
              <a:tr h="285223">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Adj. R2</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0.2606</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0.2126</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0.781</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a:noFill/>
                    </a:lnB>
                    <a:noFill/>
                  </a:tcPr>
                </a:tc>
                <a:tc>
                  <a:txBody>
                    <a:bodyPr/>
                    <a:lstStyle/>
                    <a:p>
                      <a:pPr>
                        <a:lnSpc>
                          <a:spcPct val="107000"/>
                        </a:lnSpc>
                      </a:pPr>
                      <a:endParaRPr lang="en-US" sz="1200" dirty="0">
                        <a:effectLst/>
                        <a:latin typeface="Aptos" panose="02110004020202020204"/>
                      </a:endParaRPr>
                    </a:p>
                  </a:txBody>
                  <a:tcPr marL="65123" marR="65123" marT="0" marB="0" anchor="b">
                    <a:lnL>
                      <a:noFill/>
                    </a:lnL>
                    <a:lnR>
                      <a:noFill/>
                    </a:lnR>
                    <a:lnT>
                      <a:noFill/>
                    </a:lnT>
                    <a:lnB>
                      <a:noFill/>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0.4409</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a:noFill/>
                    </a:lnB>
                    <a:noFill/>
                  </a:tcPr>
                </a:tc>
                <a:tc>
                  <a:txBody>
                    <a:bodyPr/>
                    <a:lstStyle/>
                    <a:p>
                      <a:pPr>
                        <a:lnSpc>
                          <a:spcPct val="107000"/>
                        </a:lnSpc>
                      </a:pPr>
                      <a:endParaRPr lang="en-US" sz="1400" dirty="0">
                        <a:effectLst/>
                        <a:latin typeface="Aptos" panose="02110004020202020204"/>
                      </a:endParaRPr>
                    </a:p>
                  </a:txBody>
                  <a:tcPr marL="68580" marR="68580" marT="0" marB="0" anchor="b">
                    <a:lnL>
                      <a:noFill/>
                    </a:lnL>
                    <a:lnR>
                      <a:noFill/>
                    </a:lnR>
                    <a:lnT>
                      <a:noFill/>
                    </a:lnT>
                    <a:lnB>
                      <a:noFill/>
                    </a:lnB>
                    <a:noFill/>
                  </a:tcPr>
                </a:tc>
                <a:extLst>
                  <a:ext uri="{0D108BD9-81ED-4DB2-BD59-A6C34878D82A}">
                    <a16:rowId xmlns:a16="http://schemas.microsoft.com/office/drawing/2014/main" val="673021499"/>
                  </a:ext>
                </a:extLst>
              </a:tr>
              <a:tr h="285223">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F Stat (12; df = 7926)</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234.2</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179.6</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2360</a:t>
                      </a:r>
                      <a:endParaRPr lang="en-US" sz="120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200" dirty="0">
                        <a:effectLst/>
                        <a:latin typeface="Aptos" panose="02110004020202020204"/>
                        <a:ea typeface="Aptos" panose="02110004020202020204"/>
                        <a:cs typeface="Aptos" panose="02110004020202020204"/>
                      </a:endParaRPr>
                    </a:p>
                  </a:txBody>
                  <a:tcPr marL="65123" marR="6512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ptos" panose="02110004020202020204"/>
                        </a:rPr>
                        <a:t>522.7</a:t>
                      </a:r>
                      <a:endParaRPr lang="en-US" sz="1400">
                        <a:effectLst/>
                        <a:latin typeface="Aptos" panose="02110004020202020204"/>
                        <a:ea typeface="Aptos" panose="02110004020202020204"/>
                        <a:cs typeface="Aptos" panose="0211000402020202020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Aptos" panose="02110004020202020204"/>
                        </a:rPr>
                        <a:t>***</a:t>
                      </a:r>
                      <a:endParaRPr lang="en-US" sz="1400" dirty="0">
                        <a:effectLst/>
                        <a:latin typeface="Aptos" panose="02110004020202020204"/>
                        <a:ea typeface="Aptos" panose="02110004020202020204"/>
                        <a:cs typeface="Aptos" panose="0211000402020202020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6942641"/>
                  </a:ext>
                </a:extLst>
              </a:tr>
            </a:tbl>
          </a:graphicData>
        </a:graphic>
      </p:graphicFrame>
    </p:spTree>
    <p:extLst>
      <p:ext uri="{BB962C8B-B14F-4D97-AF65-F5344CB8AC3E}">
        <p14:creationId xmlns:p14="http://schemas.microsoft.com/office/powerpoint/2010/main" val="88251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81ED-4C6C-A30C-F0B4-5956D575758F}"/>
              </a:ext>
            </a:extLst>
          </p:cNvPr>
          <p:cNvSpPr>
            <a:spLocks noGrp="1"/>
          </p:cNvSpPr>
          <p:nvPr>
            <p:ph type="title"/>
          </p:nvPr>
        </p:nvSpPr>
        <p:spPr/>
        <p:txBody>
          <a:bodyPr/>
          <a:lstStyle/>
          <a:p>
            <a:r>
              <a:rPr lang="en-US" dirty="0"/>
              <a:t>Arizona’s GW Scarcity Mitigation Efforts</a:t>
            </a:r>
          </a:p>
        </p:txBody>
      </p:sp>
      <p:sp>
        <p:nvSpPr>
          <p:cNvPr id="3" name="Content Placeholder 2">
            <a:extLst>
              <a:ext uri="{FF2B5EF4-FFF2-40B4-BE49-F238E27FC236}">
                <a16:creationId xmlns:a16="http://schemas.microsoft.com/office/drawing/2014/main" id="{D4C8B824-64CF-BDB1-F6A9-D9485549C6E1}"/>
              </a:ext>
            </a:extLst>
          </p:cNvPr>
          <p:cNvSpPr>
            <a:spLocks noGrp="1"/>
          </p:cNvSpPr>
          <p:nvPr>
            <p:ph idx="1"/>
          </p:nvPr>
        </p:nvSpPr>
        <p:spPr>
          <a:xfrm>
            <a:off x="838200" y="1825625"/>
            <a:ext cx="6366641" cy="4351338"/>
          </a:xfrm>
        </p:spPr>
        <p:txBody>
          <a:bodyPr>
            <a:normAutofit fontScale="92500" lnSpcReduction="20000"/>
          </a:bodyPr>
          <a:lstStyle/>
          <a:p>
            <a:r>
              <a:rPr lang="en-US" dirty="0"/>
              <a:t>1980 GW Management Designation </a:t>
            </a:r>
          </a:p>
          <a:p>
            <a:pPr lvl="1"/>
            <a:r>
              <a:rPr lang="en-US" dirty="0"/>
              <a:t>All designated sub-basins reliant on GW</a:t>
            </a:r>
          </a:p>
          <a:p>
            <a:pPr lvl="1"/>
            <a:r>
              <a:rPr lang="en-US" dirty="0"/>
              <a:t>Pumping permit, conservation, &amp; reporting requirements</a:t>
            </a:r>
          </a:p>
          <a:p>
            <a:pPr lvl="1"/>
            <a:r>
              <a:rPr lang="en-US" sz="2400" dirty="0"/>
              <a:t>No monitoring or reporting requirements exist outside of regulated areas</a:t>
            </a:r>
            <a:endParaRPr lang="en-US" dirty="0"/>
          </a:p>
          <a:p>
            <a:r>
              <a:rPr lang="en-US" dirty="0"/>
              <a:t>Artificial GW recharge projects</a:t>
            </a:r>
          </a:p>
          <a:p>
            <a:pPr lvl="1"/>
            <a:r>
              <a:rPr lang="en-US" dirty="0"/>
              <a:t>Underground storage &amp; GW savings facilities</a:t>
            </a:r>
          </a:p>
          <a:p>
            <a:pPr lvl="1"/>
            <a:r>
              <a:rPr lang="en-US" dirty="0"/>
              <a:t>Entities’ water stored, up to 50% required to be recharged </a:t>
            </a:r>
            <a:r>
              <a:rPr lang="en-US" sz="1500" i="1" dirty="0"/>
              <a:t>(42)</a:t>
            </a:r>
          </a:p>
          <a:p>
            <a:r>
              <a:rPr lang="en-US" dirty="0"/>
              <a:t>Central Arizona Project authorized 1968</a:t>
            </a:r>
          </a:p>
          <a:p>
            <a:pPr lvl="1"/>
            <a:r>
              <a:rPr lang="en-US" dirty="0"/>
              <a:t>1.5 million acre-feet served to 80% AZ population </a:t>
            </a:r>
            <a:r>
              <a:rPr lang="en-US" sz="1500" i="1" dirty="0"/>
              <a:t>(43)</a:t>
            </a:r>
          </a:p>
          <a:p>
            <a:pPr lvl="1"/>
            <a:endParaRPr lang="en-US" dirty="0"/>
          </a:p>
        </p:txBody>
      </p:sp>
      <p:pic>
        <p:nvPicPr>
          <p:cNvPr id="5" name="Picture 4" descr="A map of the state of california&#10;&#10;Description automatically generated">
            <a:extLst>
              <a:ext uri="{FF2B5EF4-FFF2-40B4-BE49-F238E27FC236}">
                <a16:creationId xmlns:a16="http://schemas.microsoft.com/office/drawing/2014/main" id="{33978646-2647-2132-0606-C69D3518F7AA}"/>
              </a:ext>
            </a:extLst>
          </p:cNvPr>
          <p:cNvPicPr>
            <a:picLocks noChangeAspect="1"/>
          </p:cNvPicPr>
          <p:nvPr/>
        </p:nvPicPr>
        <p:blipFill rotWithShape="1">
          <a:blip r:embed="rId3">
            <a:extLst>
              <a:ext uri="{28A0092B-C50C-407E-A947-70E740481C1C}">
                <a14:useLocalDpi xmlns:a14="http://schemas.microsoft.com/office/drawing/2010/main" val="0"/>
              </a:ext>
            </a:extLst>
          </a:blip>
          <a:srcRect l="2731" t="2107" r="2510" b="1849"/>
          <a:stretch/>
        </p:blipFill>
        <p:spPr>
          <a:xfrm>
            <a:off x="7928794" y="1690688"/>
            <a:ext cx="3425006" cy="4486275"/>
          </a:xfrm>
          <a:prstGeom prst="rect">
            <a:avLst/>
          </a:prstGeom>
        </p:spPr>
      </p:pic>
    </p:spTree>
    <p:extLst>
      <p:ext uri="{BB962C8B-B14F-4D97-AF65-F5344CB8AC3E}">
        <p14:creationId xmlns:p14="http://schemas.microsoft.com/office/powerpoint/2010/main" val="86672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A8CF-554F-43B0-BE4B-DF4210CE66F9}"/>
              </a:ext>
            </a:extLst>
          </p:cNvPr>
          <p:cNvSpPr>
            <a:spLocks noGrp="1"/>
          </p:cNvSpPr>
          <p:nvPr>
            <p:ph type="title"/>
          </p:nvPr>
        </p:nvSpPr>
        <p:spPr/>
        <p:txBody>
          <a:bodyPr/>
          <a:lstStyle/>
          <a:p>
            <a:r>
              <a:rPr lang="en-US" dirty="0"/>
              <a:t>Summary of Statistical Findings</a:t>
            </a:r>
          </a:p>
        </p:txBody>
      </p:sp>
      <p:sp>
        <p:nvSpPr>
          <p:cNvPr id="3" name="Content Placeholder 2">
            <a:extLst>
              <a:ext uri="{FF2B5EF4-FFF2-40B4-BE49-F238E27FC236}">
                <a16:creationId xmlns:a16="http://schemas.microsoft.com/office/drawing/2014/main" id="{D8E347F1-7566-6E48-4AEF-382A2A31934B}"/>
              </a:ext>
            </a:extLst>
          </p:cNvPr>
          <p:cNvSpPr>
            <a:spLocks noGrp="1"/>
          </p:cNvSpPr>
          <p:nvPr>
            <p:ph idx="1"/>
          </p:nvPr>
        </p:nvSpPr>
        <p:spPr>
          <a:xfrm>
            <a:off x="838200" y="1825625"/>
            <a:ext cx="10515600" cy="4667250"/>
          </a:xfrm>
        </p:spPr>
        <p:txBody>
          <a:bodyPr>
            <a:normAutofit/>
          </a:bodyPr>
          <a:lstStyle/>
          <a:p>
            <a:r>
              <a:rPr lang="en-US" sz="3200" dirty="0"/>
              <a:t>Racial and ethnic minorities more likely to live in areas with higher environmental burden prevalence</a:t>
            </a:r>
          </a:p>
          <a:p>
            <a:r>
              <a:rPr lang="en-US" sz="3200" dirty="0"/>
              <a:t>Higher income communities experience less environmental burden, but air pollution pervasive</a:t>
            </a:r>
          </a:p>
          <a:p>
            <a:r>
              <a:rPr lang="en-US" sz="3200" dirty="0"/>
              <a:t>Lower educated individuals more likely to live in communities with higher prevalence of each burden</a:t>
            </a:r>
          </a:p>
          <a:p>
            <a:r>
              <a:rPr lang="en-US" sz="3200" dirty="0"/>
              <a:t>More densely populated areas have higher environmental burden prevalence</a:t>
            </a:r>
          </a:p>
          <a:p>
            <a:endParaRPr lang="en-US" sz="3200" dirty="0"/>
          </a:p>
        </p:txBody>
      </p:sp>
    </p:spTree>
    <p:extLst>
      <p:ext uri="{BB962C8B-B14F-4D97-AF65-F5344CB8AC3E}">
        <p14:creationId xmlns:p14="http://schemas.microsoft.com/office/powerpoint/2010/main" val="3151348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3538-F728-BC36-FFF8-99B4D4CA7F83}"/>
              </a:ext>
            </a:extLst>
          </p:cNvPr>
          <p:cNvSpPr>
            <a:spLocks noGrp="1"/>
          </p:cNvSpPr>
          <p:nvPr>
            <p:ph type="title"/>
          </p:nvPr>
        </p:nvSpPr>
        <p:spPr/>
        <p:txBody>
          <a:bodyPr/>
          <a:lstStyle/>
          <a:p>
            <a:r>
              <a:rPr lang="en-US" dirty="0"/>
              <a:t>Policy Implications</a:t>
            </a:r>
          </a:p>
        </p:txBody>
      </p:sp>
      <p:sp>
        <p:nvSpPr>
          <p:cNvPr id="3" name="Content Placeholder 2">
            <a:extLst>
              <a:ext uri="{FF2B5EF4-FFF2-40B4-BE49-F238E27FC236}">
                <a16:creationId xmlns:a16="http://schemas.microsoft.com/office/drawing/2014/main" id="{C4EC9675-06CF-8D71-539A-FC217F172025}"/>
              </a:ext>
            </a:extLst>
          </p:cNvPr>
          <p:cNvSpPr>
            <a:spLocks noGrp="1"/>
          </p:cNvSpPr>
          <p:nvPr>
            <p:ph idx="1"/>
          </p:nvPr>
        </p:nvSpPr>
        <p:spPr>
          <a:xfrm>
            <a:off x="838200" y="1825625"/>
            <a:ext cx="6349409" cy="4351338"/>
          </a:xfrm>
        </p:spPr>
        <p:txBody>
          <a:bodyPr>
            <a:normAutofit/>
          </a:bodyPr>
          <a:lstStyle/>
          <a:p>
            <a:r>
              <a:rPr lang="en-US" sz="3200" dirty="0"/>
              <a:t>Environmental policies targeting cities may be useful </a:t>
            </a:r>
          </a:p>
          <a:p>
            <a:r>
              <a:rPr lang="en-US" sz="3200" dirty="0"/>
              <a:t>Policies targeted towards low-income, less educated communities needed to lessen disproportional environmental burdens</a:t>
            </a:r>
          </a:p>
          <a:p>
            <a:pPr lvl="1"/>
            <a:r>
              <a:rPr lang="en-US" sz="2800" dirty="0"/>
              <a:t>Emphasizing ways to limit potential gentrification effects</a:t>
            </a:r>
          </a:p>
          <a:p>
            <a:pPr marL="0" indent="0">
              <a:buNone/>
            </a:pPr>
            <a:endParaRPr lang="en-US" sz="3200" dirty="0"/>
          </a:p>
          <a:p>
            <a:endParaRPr lang="en-US" sz="3200" dirty="0"/>
          </a:p>
        </p:txBody>
      </p:sp>
      <p:pic>
        <p:nvPicPr>
          <p:cNvPr id="5" name="Picture 4" descr="Palmtrees against city during sunset">
            <a:extLst>
              <a:ext uri="{FF2B5EF4-FFF2-40B4-BE49-F238E27FC236}">
                <a16:creationId xmlns:a16="http://schemas.microsoft.com/office/drawing/2014/main" id="{628B11FC-BCBC-80D7-7C33-6745DA5F6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696" y="2020824"/>
            <a:ext cx="4225559" cy="28163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3676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BBD6-FD88-A1C7-482B-FBE08696255A}"/>
              </a:ext>
            </a:extLst>
          </p:cNvPr>
          <p:cNvSpPr>
            <a:spLocks noGrp="1"/>
          </p:cNvSpPr>
          <p:nvPr>
            <p:ph type="title"/>
          </p:nvPr>
        </p:nvSpPr>
        <p:spPr/>
        <p:txBody>
          <a:bodyPr/>
          <a:lstStyle/>
          <a:p>
            <a:r>
              <a:rPr lang="en-US" dirty="0"/>
              <a:t>Future Research Directions</a:t>
            </a:r>
          </a:p>
        </p:txBody>
      </p:sp>
      <p:sp>
        <p:nvSpPr>
          <p:cNvPr id="3" name="Content Placeholder 2">
            <a:extLst>
              <a:ext uri="{FF2B5EF4-FFF2-40B4-BE49-F238E27FC236}">
                <a16:creationId xmlns:a16="http://schemas.microsoft.com/office/drawing/2014/main" id="{1FFB4692-D79B-8F65-A248-2DAFA7AEDF5D}"/>
              </a:ext>
            </a:extLst>
          </p:cNvPr>
          <p:cNvSpPr>
            <a:spLocks noGrp="1"/>
          </p:cNvSpPr>
          <p:nvPr>
            <p:ph idx="1"/>
          </p:nvPr>
        </p:nvSpPr>
        <p:spPr/>
        <p:txBody>
          <a:bodyPr>
            <a:normAutofit fontScale="92500" lnSpcReduction="10000"/>
          </a:bodyPr>
          <a:lstStyle/>
          <a:p>
            <a:r>
              <a:rPr lang="en-US" dirty="0"/>
              <a:t>As remote sensing products continue to become available</a:t>
            </a:r>
          </a:p>
          <a:p>
            <a:pPr lvl="1"/>
            <a:r>
              <a:rPr lang="en-US" dirty="0"/>
              <a:t>Extend study area, for areas that prompt use for GW level analysis, &amp; time period </a:t>
            </a:r>
          </a:p>
          <a:p>
            <a:pPr lvl="1"/>
            <a:r>
              <a:rPr lang="en-US" dirty="0"/>
              <a:t>Explore relationships with environmental burdens &amp; demographics over time with panel data</a:t>
            </a:r>
          </a:p>
          <a:p>
            <a:r>
              <a:rPr lang="en-US" dirty="0"/>
              <a:t>Explore relationship between income and DTW, as income may have competing effects on groundwater use behavior</a:t>
            </a:r>
          </a:p>
          <a:p>
            <a:r>
              <a:rPr lang="en-US" dirty="0"/>
              <a:t>Because there are gaps between air pollution monitoring stations, further analysis of air pollution still needs to be explored at a more local level by accounting for point sources in rural areas </a:t>
            </a:r>
            <a:r>
              <a:rPr lang="en-US" sz="1700" i="1" dirty="0"/>
              <a:t>(41)</a:t>
            </a:r>
          </a:p>
          <a:p>
            <a:r>
              <a:rPr lang="en-US" dirty="0"/>
              <a:t>Exploring relationships between environmental burdens &amp; Hispanic split between white and non-white interesting to see if race alone is a larger driver for disproportional exposure</a:t>
            </a:r>
          </a:p>
        </p:txBody>
      </p:sp>
    </p:spTree>
    <p:extLst>
      <p:ext uri="{BB962C8B-B14F-4D97-AF65-F5344CB8AC3E}">
        <p14:creationId xmlns:p14="http://schemas.microsoft.com/office/powerpoint/2010/main" val="800764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D826-8AEF-C451-628E-6464B5FF33C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75CE52A-B9C7-09D2-2DF7-B68A540638B0}"/>
              </a:ext>
            </a:extLst>
          </p:cNvPr>
          <p:cNvSpPr>
            <a:spLocks noGrp="1"/>
          </p:cNvSpPr>
          <p:nvPr>
            <p:ph idx="1"/>
          </p:nvPr>
        </p:nvSpPr>
        <p:spPr/>
        <p:txBody>
          <a:bodyPr>
            <a:normAutofit lnSpcReduction="10000"/>
          </a:bodyPr>
          <a:lstStyle/>
          <a:p>
            <a:r>
              <a:rPr lang="en-US" dirty="0"/>
              <a:t>Analyzing relationship between DTW and climate, economic, and regulatory factors shows promise in areas that lack groundwater use data</a:t>
            </a:r>
          </a:p>
          <a:p>
            <a:r>
              <a:rPr lang="en-US" dirty="0"/>
              <a:t>Current GW regulation can provide insight into policy decisions regarding GW use </a:t>
            </a:r>
          </a:p>
          <a:p>
            <a:pPr lvl="1"/>
            <a:r>
              <a:rPr lang="en-US" dirty="0"/>
              <a:t>Especially important as housing continues to be developed in many of these unregulated areas, and as climate change persists</a:t>
            </a:r>
          </a:p>
          <a:p>
            <a:r>
              <a:rPr lang="en-US" dirty="0"/>
              <a:t>Further policy may be needed in CRB to address disproportional environmental burden on disadvantaged communities</a:t>
            </a:r>
          </a:p>
          <a:p>
            <a:r>
              <a:rPr lang="en-US" dirty="0"/>
              <a:t>While efforts are being made to lessen environmental burdens, more work towards equitable outcomes is needed</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ECFA6CE-B13E-2B86-9E4E-50F421E8BE03}"/>
                  </a:ext>
                </a:extLst>
              </p:cNvPr>
              <p:cNvGraphicFramePr>
                <a:graphicFrameLocks noChangeAspect="1"/>
              </p:cNvGraphicFramePr>
              <p:nvPr>
                <p:extLst>
                  <p:ext uri="{D42A27DB-BD31-4B8C-83A1-F6EECF244321}">
                    <p14:modId xmlns:p14="http://schemas.microsoft.com/office/powerpoint/2010/main" val="1548171381"/>
                  </p:ext>
                </p:extLst>
              </p:nvPr>
            </p:nvGraphicFramePr>
            <p:xfrm>
              <a:off x="7781771" y="4021581"/>
              <a:ext cx="296753" cy="296753"/>
            </p:xfrm>
            <a:graphic>
              <a:graphicData uri="http://schemas.microsoft.com/office/powerpoint/2016/slidezoom">
                <pslz:sldZm>
                  <pslz:sldZmObj sldId="286" cId="253964578">
                    <pslz:zmPr id="{79B5EE95-E476-4114-98EF-B0A735160E36}" returnToParent="0"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166:blipFill>
                      <p166:spPr xmlns:p166="http://schemas.microsoft.com/office/powerpoint/2016/6/main">
                        <a:xfrm>
                          <a:off x="0" y="0"/>
                          <a:ext cx="296753" cy="296753"/>
                        </a:xfrm>
                        <a:prstGeom prst="rect">
                          <a:avLst/>
                        </a:prstGeom>
                        <a:ln w="3175">
                          <a:solidFill>
                            <a:prstClr val="ltGray"/>
                          </a:solidFill>
                        </a:ln>
                      </p166:spPr>
                    </pslz:zmPr>
                  </pslz:sldZmObj>
                </pslz:sldZm>
              </a:graphicData>
            </a:graphic>
          </p:graphicFrame>
        </mc:Choice>
        <mc:Fallback xmlns="">
          <p:pic>
            <p:nvPicPr>
              <p:cNvPr id="5" name="Slide Zoom 4">
                <a:hlinkClick r:id="rId6" action="ppaction://hlinksldjump"/>
                <a:extLst>
                  <a:ext uri="{FF2B5EF4-FFF2-40B4-BE49-F238E27FC236}">
                    <a16:creationId xmlns:a16="http://schemas.microsoft.com/office/drawing/2014/main" id="{1ECFA6CE-B13E-2B86-9E4E-50F421E8BE03}"/>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1771" y="4021581"/>
                <a:ext cx="296753" cy="296753"/>
              </a:xfrm>
              <a:prstGeom prst="rect">
                <a:avLst/>
              </a:prstGeom>
              <a:ln w="3175">
                <a:solidFill>
                  <a:prstClr val="ltGray"/>
                </a:solidFill>
              </a:ln>
            </p:spPr>
          </p:pic>
        </mc:Fallback>
      </mc:AlternateContent>
    </p:spTree>
    <p:extLst>
      <p:ext uri="{BB962C8B-B14F-4D97-AF65-F5344CB8AC3E}">
        <p14:creationId xmlns:p14="http://schemas.microsoft.com/office/powerpoint/2010/main" val="703719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derwater bubble">
            <a:extLst>
              <a:ext uri="{FF2B5EF4-FFF2-40B4-BE49-F238E27FC236}">
                <a16:creationId xmlns:a16="http://schemas.microsoft.com/office/drawing/2014/main" id="{87F6B45D-BBF4-B498-C848-9DB06A6C346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5D1545B9-13FB-6A24-0E34-1272C74468F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Thank you</a:t>
            </a:r>
          </a:p>
        </p:txBody>
      </p:sp>
      <p:sp>
        <p:nvSpPr>
          <p:cNvPr id="3" name="Text Placeholder 2">
            <a:extLst>
              <a:ext uri="{FF2B5EF4-FFF2-40B4-BE49-F238E27FC236}">
                <a16:creationId xmlns:a16="http://schemas.microsoft.com/office/drawing/2014/main" id="{80F4AC8F-FBF6-5FEC-568B-E6245F5E5EDB}"/>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8254148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D9D9-56B6-9AFD-D62A-60B94AE6BC20}"/>
              </a:ext>
            </a:extLst>
          </p:cNvPr>
          <p:cNvSpPr>
            <a:spLocks noGrp="1"/>
          </p:cNvSpPr>
          <p:nvPr>
            <p:ph type="title"/>
          </p:nvPr>
        </p:nvSpPr>
        <p:spPr>
          <a:xfrm>
            <a:off x="838200" y="365125"/>
            <a:ext cx="10515600" cy="533233"/>
          </a:xfrm>
        </p:spPr>
        <p:txBody>
          <a:bodyPr>
            <a:normAutofit fontScale="90000"/>
          </a:bodyPr>
          <a:lstStyle/>
          <a:p>
            <a:r>
              <a:rPr lang="en-US" sz="2800" dirty="0"/>
              <a:t>References</a:t>
            </a:r>
            <a:r>
              <a:rPr lang="en-US" dirty="0"/>
              <a:t>	</a:t>
            </a:r>
          </a:p>
        </p:txBody>
      </p:sp>
      <p:sp>
        <p:nvSpPr>
          <p:cNvPr id="3" name="Content Placeholder 2">
            <a:extLst>
              <a:ext uri="{FF2B5EF4-FFF2-40B4-BE49-F238E27FC236}">
                <a16:creationId xmlns:a16="http://schemas.microsoft.com/office/drawing/2014/main" id="{9E7D6D2E-9633-E0FB-1908-6484342B1046}"/>
              </a:ext>
            </a:extLst>
          </p:cNvPr>
          <p:cNvSpPr>
            <a:spLocks noGrp="1"/>
          </p:cNvSpPr>
          <p:nvPr>
            <p:ph idx="1"/>
          </p:nvPr>
        </p:nvSpPr>
        <p:spPr>
          <a:xfrm>
            <a:off x="838200" y="898358"/>
            <a:ext cx="10515600" cy="5278605"/>
          </a:xfrm>
        </p:spPr>
        <p:txBody>
          <a:bodyPr>
            <a:normAutofit lnSpcReduction="10000"/>
          </a:bodyPr>
          <a:lstStyle/>
          <a:p>
            <a:pPr marL="0" indent="0">
              <a:buNone/>
            </a:pPr>
            <a:r>
              <a:rPr lang="en-US" sz="1400" dirty="0"/>
              <a:t>1. Shin, Mun-Ju, Soo-</a:t>
            </a:r>
            <a:r>
              <a:rPr lang="en-US" sz="1400" dirty="0" err="1"/>
              <a:t>Hyoung</a:t>
            </a:r>
            <a:r>
              <a:rPr lang="en-US" sz="1400" dirty="0"/>
              <a:t> Moon, Kyung Goo Kang, </a:t>
            </a:r>
            <a:r>
              <a:rPr lang="en-US" sz="1400" dirty="0" err="1"/>
              <a:t>Duk</a:t>
            </a:r>
            <a:r>
              <a:rPr lang="en-US" sz="1400" dirty="0"/>
              <a:t>-Chul Moon, and Hyuk-Joon Koh. 2020. Analysis of Groundwater Level Variations Caused by the Changes in Groundwater Withdrawals Using Long Short-Term Memory Network. Hydrology 7(3): 64. </a:t>
            </a:r>
            <a:r>
              <a:rPr lang="en-US" sz="1400" dirty="0">
                <a:hlinkClick r:id="rId2"/>
              </a:rPr>
              <a:t>https://doi.org/10.3390/hydrology7030064</a:t>
            </a:r>
            <a:endParaRPr lang="en-US" sz="1400" dirty="0"/>
          </a:p>
          <a:p>
            <a:pPr marL="0" indent="0">
              <a:buNone/>
            </a:pPr>
            <a:r>
              <a:rPr lang="en-US" sz="1400" dirty="0"/>
              <a:t>2. Li Q, SC Zipper, and T Gleeson. 2020. Streamflow depletion from groundwater pumping in contrasting hydrogeological landscapes: Evaluation and sensitivity of a new management tool. Journal of Hydrology, 590, 125568. DOI: 10.1016/j.jhydrol.2020.125568</a:t>
            </a:r>
          </a:p>
          <a:p>
            <a:pPr marL="0" indent="0">
              <a:buNone/>
            </a:pPr>
            <a:r>
              <a:rPr lang="en-US" sz="1400" dirty="0"/>
              <a:t>3. Dantas, I. R. M., </a:t>
            </a:r>
            <a:r>
              <a:rPr lang="en-US" sz="1400" dirty="0" err="1"/>
              <a:t>Delzeit</a:t>
            </a:r>
            <a:r>
              <a:rPr lang="en-US" sz="1400" dirty="0"/>
              <a:t>, R., &amp; </a:t>
            </a:r>
            <a:r>
              <a:rPr lang="en-US" sz="1400" dirty="0" err="1"/>
              <a:t>Klepper</a:t>
            </a:r>
            <a:r>
              <a:rPr lang="en-US" sz="1400" dirty="0"/>
              <a:t>, G. 2021. Economic Research on the Global Allocation of Scarce Water Resources Needs Better Data. Water Economics and Policy, 07(03), 2150013. </a:t>
            </a:r>
            <a:r>
              <a:rPr lang="en-US" sz="1400" dirty="0">
                <a:hlinkClick r:id="rId3"/>
              </a:rPr>
              <a:t>https://doi.org/10.1142/S2382624X21500132</a:t>
            </a:r>
            <a:endParaRPr lang="en-US" sz="1400" dirty="0"/>
          </a:p>
          <a:p>
            <a:pPr marL="0" indent="0">
              <a:buNone/>
            </a:pPr>
            <a:r>
              <a:rPr lang="en-US" sz="1400" dirty="0"/>
              <a:t>4. Foster, T., </a:t>
            </a:r>
            <a:r>
              <a:rPr lang="en-US" sz="1400" dirty="0" err="1"/>
              <a:t>Brozović</a:t>
            </a:r>
            <a:r>
              <a:rPr lang="en-US" sz="1400" dirty="0"/>
              <a:t>, N., &amp; Butler, A. P. 2015. Analysis of the impacts of well yield and groundwater depth on irrigated agriculture. Journal of Hydrology, 523, 86–96. </a:t>
            </a:r>
            <a:r>
              <a:rPr lang="en-US" sz="1400" dirty="0">
                <a:hlinkClick r:id="rId4"/>
              </a:rPr>
              <a:t>https://doi.org/10.1016/j.jhydrol.2015.01.032</a:t>
            </a:r>
            <a:endParaRPr lang="en-US" sz="1400" dirty="0"/>
          </a:p>
          <a:p>
            <a:pPr marL="0" indent="0">
              <a:buNone/>
            </a:pPr>
            <a:r>
              <a:rPr lang="en-US" sz="1400" dirty="0"/>
              <a:t>5. Hendricks, N. P., &amp; Peterson, J. M. 2012. Fixed Effects Estimation of the Intensive and Extensive Margins of Irrigation Water Demand. Journal of Agricultural and Resource Economics, 37(1), 1–19. JSTOR.</a:t>
            </a:r>
          </a:p>
          <a:p>
            <a:pPr marL="0" indent="0">
              <a:buNone/>
            </a:pPr>
            <a:r>
              <a:rPr lang="en-US" sz="1400" dirty="0"/>
              <a:t>6. Alhassan, M., </a:t>
            </a:r>
            <a:r>
              <a:rPr lang="en-US" sz="1400" dirty="0" err="1"/>
              <a:t>Pindilli</a:t>
            </a:r>
            <a:r>
              <a:rPr lang="en-US" sz="1400" dirty="0"/>
              <a:t>, E. J., &amp; Lawrence, C. B. 2020. Farmer Behavior Under Groundwater Management Scenarios: Implications for Groundwater Conservation in the Mississippi Alluvial Plain. Water Economics and Policy, 06(04), 2050009. </a:t>
            </a:r>
            <a:r>
              <a:rPr lang="en-US" sz="1400" dirty="0">
                <a:hlinkClick r:id="rId5"/>
              </a:rPr>
              <a:t>https://doi.org/10.1142/S2382624X20500095</a:t>
            </a:r>
            <a:endParaRPr lang="en-US" sz="1400" dirty="0"/>
          </a:p>
          <a:p>
            <a:pPr marL="0" indent="0">
              <a:buNone/>
            </a:pPr>
            <a:r>
              <a:rPr lang="en-US" sz="1400" dirty="0"/>
              <a:t>7. Sukcharoen, K., Golden, B., Vestal, M., &amp; Guerrero, B. 2020. Do crop price expectations matter? An analysis of groundwater pumping decisions in Western Kansas. Agricultural Water Management, 231, 106021. </a:t>
            </a:r>
            <a:r>
              <a:rPr lang="en-US" sz="1400" dirty="0">
                <a:hlinkClick r:id="rId6"/>
              </a:rPr>
              <a:t>https://doi.org/10.1016/j.agwat.2020.106021</a:t>
            </a:r>
            <a:endParaRPr lang="en-US" sz="1400" dirty="0"/>
          </a:p>
          <a:p>
            <a:pPr marL="0" indent="0">
              <a:buNone/>
            </a:pPr>
            <a:r>
              <a:rPr lang="en-US" sz="1400" dirty="0"/>
              <a:t>8. O’Donnell, M., &amp; </a:t>
            </a:r>
            <a:r>
              <a:rPr lang="en-US" sz="1400" dirty="0" err="1"/>
              <a:t>Berrens</a:t>
            </a:r>
            <a:r>
              <a:rPr lang="en-US" sz="1400" dirty="0"/>
              <a:t>, R. P. 2018. Understanding Falling Municipal Water Demand in a Small City Dependent on the Declining Ogallala Aquifer: Case Study of Clovis, New Mexico. Water Economics and Policy, 04(04), 1850015. </a:t>
            </a:r>
            <a:r>
              <a:rPr lang="en-US" sz="1400" dirty="0">
                <a:hlinkClick r:id="rId7"/>
              </a:rPr>
              <a:t>https://doi.org/10.1142/S2382624X18500157</a:t>
            </a:r>
            <a:endParaRPr lang="en-US" sz="1400" dirty="0"/>
          </a:p>
          <a:p>
            <a:pPr marL="0" indent="0">
              <a:buNone/>
            </a:pPr>
            <a:r>
              <a:rPr lang="en-US" sz="1400" dirty="0"/>
              <a:t>9. Lee, J., Nemati, M., &amp; Dinar, A. 2022. Historical trends of residential water use in California: Effects of droughts and conservation policies. Applied Economic Perspectives and Policy, 44(1), 511–530. </a:t>
            </a:r>
            <a:r>
              <a:rPr lang="en-US" sz="1400" dirty="0">
                <a:hlinkClick r:id="rId8"/>
              </a:rPr>
              <a:t>https://doi.org/10.1002/aepp.13149</a:t>
            </a:r>
            <a:endParaRPr lang="en-US" sz="1400" dirty="0"/>
          </a:p>
          <a:p>
            <a:pPr marL="0" indent="0">
              <a:buNone/>
            </a:pPr>
            <a:r>
              <a:rPr lang="en-US" sz="1400" dirty="0"/>
              <a:t>10. Brookfield, AD, S Zipper, AD Kendall, H </a:t>
            </a:r>
            <a:r>
              <a:rPr lang="en-US" sz="1400" dirty="0" err="1"/>
              <a:t>Ajami</a:t>
            </a:r>
            <a:r>
              <a:rPr lang="en-US" sz="1400" dirty="0"/>
              <a:t>, and JM </a:t>
            </a:r>
            <a:r>
              <a:rPr lang="en-US" sz="1400" dirty="0" err="1"/>
              <a:t>Deines</a:t>
            </a:r>
            <a:r>
              <a:rPr lang="en-US" sz="1400" dirty="0"/>
              <a:t> (2024). Estimating Groundwater Pumping for Irrigation: A Method Comparison. Groundwater, 62(1), 15-33. https://doi.org/10.1111/gwat.13336</a:t>
            </a:r>
          </a:p>
          <a:p>
            <a:pPr marL="514350" indent="-514350">
              <a:buFont typeface="+mj-lt"/>
              <a:buAutoNum type="arabicPeriod"/>
            </a:pPr>
            <a:endParaRPr lang="en-US" sz="1400" dirty="0"/>
          </a:p>
          <a:p>
            <a:pPr marL="514350" indent="-514350">
              <a:buFont typeface="+mj-lt"/>
              <a:buAutoNum type="arabicPeriod"/>
            </a:pPr>
            <a:endParaRPr lang="en-US" sz="1400" dirty="0"/>
          </a:p>
          <a:p>
            <a:pPr marL="514350" indent="-514350">
              <a:buFont typeface="+mj-lt"/>
              <a:buAutoNum type="arabicPeriod"/>
            </a:pPr>
            <a:endParaRPr lang="en-US" sz="1400" dirty="0"/>
          </a:p>
        </p:txBody>
      </p:sp>
    </p:spTree>
    <p:extLst>
      <p:ext uri="{BB962C8B-B14F-4D97-AF65-F5344CB8AC3E}">
        <p14:creationId xmlns:p14="http://schemas.microsoft.com/office/powerpoint/2010/main" val="915770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B6A0-B0C6-09D1-A71B-2D7D580F26FA}"/>
              </a:ext>
            </a:extLst>
          </p:cNvPr>
          <p:cNvSpPr>
            <a:spLocks noGrp="1"/>
          </p:cNvSpPr>
          <p:nvPr>
            <p:ph type="title"/>
          </p:nvPr>
        </p:nvSpPr>
        <p:spPr>
          <a:xfrm>
            <a:off x="838200" y="365125"/>
            <a:ext cx="10515600" cy="581359"/>
          </a:xfrm>
        </p:spPr>
        <p:txBody>
          <a:bodyPr>
            <a:normAutofit/>
          </a:bodyPr>
          <a:lstStyle/>
          <a:p>
            <a:r>
              <a:rPr lang="en-US" sz="2500" dirty="0"/>
              <a:t>References</a:t>
            </a:r>
          </a:p>
        </p:txBody>
      </p:sp>
      <p:sp>
        <p:nvSpPr>
          <p:cNvPr id="3" name="Content Placeholder 2">
            <a:extLst>
              <a:ext uri="{FF2B5EF4-FFF2-40B4-BE49-F238E27FC236}">
                <a16:creationId xmlns:a16="http://schemas.microsoft.com/office/drawing/2014/main" id="{1884ECD0-B29E-2FE9-D21C-78D762D93178}"/>
              </a:ext>
            </a:extLst>
          </p:cNvPr>
          <p:cNvSpPr>
            <a:spLocks noGrp="1"/>
          </p:cNvSpPr>
          <p:nvPr>
            <p:ph idx="1"/>
          </p:nvPr>
        </p:nvSpPr>
        <p:spPr>
          <a:xfrm>
            <a:off x="838200" y="946484"/>
            <a:ext cx="10515600" cy="5230479"/>
          </a:xfrm>
        </p:spPr>
        <p:txBody>
          <a:bodyPr>
            <a:normAutofit/>
          </a:bodyPr>
          <a:lstStyle/>
          <a:p>
            <a:pPr marL="0" indent="0">
              <a:buNone/>
            </a:pPr>
            <a:r>
              <a:rPr lang="en-US" sz="1400" dirty="0"/>
              <a:t>11. Brookfield, AD, S Zipper, AD Kendall, H </a:t>
            </a:r>
            <a:r>
              <a:rPr lang="en-US" sz="1400" dirty="0" err="1"/>
              <a:t>Ajami</a:t>
            </a:r>
            <a:r>
              <a:rPr lang="en-US" sz="1400" dirty="0"/>
              <a:t>, and JM </a:t>
            </a:r>
            <a:r>
              <a:rPr lang="en-US" sz="1400" dirty="0" err="1"/>
              <a:t>Deines</a:t>
            </a:r>
            <a:r>
              <a:rPr lang="en-US" sz="1400" dirty="0"/>
              <a:t> (2024). Estimating Groundwater Pumping for Irrigation: A Method Comparison. Groundwater, 62(1), 15-33. </a:t>
            </a:r>
            <a:r>
              <a:rPr lang="en-US" sz="1400" dirty="0">
                <a:hlinkClick r:id="rId2"/>
              </a:rPr>
              <a:t>https://doi.org/10.1111/gwat.13336</a:t>
            </a:r>
            <a:endParaRPr lang="en-US" sz="1400" dirty="0"/>
          </a:p>
          <a:p>
            <a:pPr marL="0" indent="0">
              <a:buNone/>
            </a:pPr>
            <a:r>
              <a:rPr lang="en-US" sz="1400" dirty="0"/>
              <a:t>12. Alam MF, P Pavelic, A Sikka, S Krishnan, M </a:t>
            </a:r>
            <a:r>
              <a:rPr lang="en-US" sz="1400" dirty="0" err="1"/>
              <a:t>Dodiya</a:t>
            </a:r>
            <a:r>
              <a:rPr lang="en-US" sz="1400" dirty="0"/>
              <a:t>, P </a:t>
            </a:r>
            <a:r>
              <a:rPr lang="en-US" sz="1400" dirty="0" err="1"/>
              <a:t>Bhadaliya</a:t>
            </a:r>
            <a:r>
              <a:rPr lang="en-US" sz="1400" dirty="0"/>
              <a:t>, and V Joshi. 2023. Energy consumption as a proxy to estimate groundwater abstraction in irrigation. Groundwater for Sustainable Development, 23, 101035. https://doi.org/10.1016/j.gsd.2023.101035 </a:t>
            </a:r>
          </a:p>
          <a:p>
            <a:pPr marL="0" indent="0">
              <a:buNone/>
            </a:pPr>
            <a:r>
              <a:rPr lang="en-US" sz="1400" dirty="0"/>
              <a:t>13. </a:t>
            </a:r>
            <a:r>
              <a:rPr lang="en-US" sz="1400" dirty="0" err="1"/>
              <a:t>Martindill</a:t>
            </a:r>
            <a:r>
              <a:rPr lang="en-US" sz="1400" dirty="0"/>
              <a:t> JR, RT Good, and FL Loge. 2021. Estimating Agricultural Groundwater Withdrawals with Energy Data. Water Resources Planning and Management, 147(5), 04021018. </a:t>
            </a:r>
            <a:r>
              <a:rPr lang="en-US" sz="1400" dirty="0">
                <a:hlinkClick r:id="rId3"/>
              </a:rPr>
              <a:t>https://doi.org/10.1061/(ASCE)WR.1943-5452.0001348</a:t>
            </a:r>
            <a:endParaRPr lang="en-US" sz="1400" dirty="0"/>
          </a:p>
          <a:p>
            <a:pPr marL="0" indent="0">
              <a:buNone/>
            </a:pPr>
            <a:r>
              <a:rPr lang="en-US" sz="1400" dirty="0"/>
              <a:t>14. </a:t>
            </a:r>
            <a:r>
              <a:rPr lang="en-US" sz="1400" dirty="0" err="1"/>
              <a:t>Burlig</a:t>
            </a:r>
            <a:r>
              <a:rPr lang="en-US" sz="1400" dirty="0"/>
              <a:t> F, L </a:t>
            </a:r>
            <a:r>
              <a:rPr lang="en-US" sz="1400" dirty="0" err="1"/>
              <a:t>Preonas</a:t>
            </a:r>
            <a:r>
              <a:rPr lang="en-US" sz="1400" dirty="0"/>
              <a:t>, and M </a:t>
            </a:r>
            <a:r>
              <a:rPr lang="en-US" sz="1400" dirty="0" err="1"/>
              <a:t>Woerman</a:t>
            </a:r>
            <a:r>
              <a:rPr lang="en-US" sz="1400" dirty="0"/>
              <a:t>. 2021. Energy, Groundwater, and Crop Choice. NBER Working Paper, 28706. </a:t>
            </a:r>
            <a:r>
              <a:rPr lang="en-US" sz="1400" dirty="0">
                <a:hlinkClick r:id="rId4"/>
              </a:rPr>
              <a:t>https://doi.org/10.3386/w28706</a:t>
            </a:r>
            <a:endParaRPr lang="en-US" sz="1400" dirty="0"/>
          </a:p>
          <a:p>
            <a:pPr marL="0" indent="0">
              <a:buNone/>
            </a:pPr>
            <a:r>
              <a:rPr lang="en-US" sz="1400" dirty="0"/>
              <a:t>15. Wang L, W </a:t>
            </a:r>
            <a:r>
              <a:rPr lang="en-US" sz="1400" dirty="0" err="1"/>
              <a:t>Kinzelbach</a:t>
            </a:r>
            <a:r>
              <a:rPr lang="en-US" sz="1400" dirty="0"/>
              <a:t>, H Yao, J Steiner, and H Wang. 2020. How to Meter Agricultural Pumping at Numerous Small-Scale Wells?—An Indirect Monitoring Method Using Electric Energy as Proxy. Water, 12(9), 2477. </a:t>
            </a:r>
            <a:r>
              <a:rPr lang="en-US" sz="1400" dirty="0">
                <a:hlinkClick r:id="rId5"/>
              </a:rPr>
              <a:t>https://doi.org/10.3390/w12092477</a:t>
            </a:r>
            <a:endParaRPr lang="en-US" sz="1400" dirty="0"/>
          </a:p>
          <a:p>
            <a:pPr marL="0" indent="0">
              <a:buNone/>
            </a:pPr>
            <a:r>
              <a:rPr lang="en-US" sz="1400" dirty="0"/>
              <a:t>16. Hurr T, and DW </a:t>
            </a:r>
            <a:r>
              <a:rPr lang="en-US" sz="1400" dirty="0" err="1"/>
              <a:t>Litke</a:t>
            </a:r>
            <a:r>
              <a:rPr lang="en-US" sz="1400" dirty="0"/>
              <a:t>. 1989. Estimating pumping time and ground-water withdrawals using energy- consumption data. Department of the Interior, Water-Resources Investigations Report 89-4107. </a:t>
            </a:r>
            <a:r>
              <a:rPr lang="en-US" sz="1400" dirty="0">
                <a:hlinkClick r:id="rId6"/>
              </a:rPr>
              <a:t>https://pubs.usgs.gov/wri/1989/4107/report.pdf</a:t>
            </a:r>
            <a:endParaRPr lang="en-US" sz="1400" dirty="0"/>
          </a:p>
          <a:p>
            <a:pPr marL="0" indent="0">
              <a:buNone/>
            </a:pPr>
            <a:r>
              <a:rPr lang="en-US" sz="1400" dirty="0"/>
              <a:t>17. </a:t>
            </a:r>
            <a:r>
              <a:rPr lang="en-US" sz="1400" dirty="0" err="1"/>
              <a:t>Mundlak</a:t>
            </a:r>
            <a:r>
              <a:rPr lang="en-US" sz="1400" dirty="0"/>
              <a:t> Y. 1978. On the pooling of time series and cross section data. </a:t>
            </a:r>
            <a:r>
              <a:rPr lang="en-US" sz="1400" dirty="0" err="1"/>
              <a:t>Econometrica</a:t>
            </a:r>
            <a:r>
              <a:rPr lang="en-US" sz="1400" dirty="0"/>
              <a:t>, 46(1): 69–85.</a:t>
            </a:r>
          </a:p>
          <a:p>
            <a:pPr marL="0" indent="0">
              <a:buNone/>
            </a:pPr>
            <a:r>
              <a:rPr lang="en-US" sz="1400" dirty="0"/>
              <a:t>18. Wooldridge JM. 2010. Econometric Analysis of Cross Section and Panel Data (2nd Ed.). Cambridge, The MIT Press.</a:t>
            </a:r>
          </a:p>
          <a:p>
            <a:pPr marL="0" indent="0">
              <a:buNone/>
            </a:pPr>
            <a:r>
              <a:rPr lang="en-US" sz="1400" dirty="0"/>
              <a:t>19. Wooldridge JM. 2021. "Two-Way Fixed Effects, the Two-Way </a:t>
            </a:r>
            <a:r>
              <a:rPr lang="en-US" sz="1400" dirty="0" err="1"/>
              <a:t>Mundlak</a:t>
            </a:r>
            <a:r>
              <a:rPr lang="en-US" sz="1400" dirty="0"/>
              <a:t> Regression, and Difference-in-Differences Estimators." SSRN Scholarly Paper, 3906345. DOI: 10.2139/ssrn.3906345</a:t>
            </a:r>
          </a:p>
          <a:p>
            <a:pPr marL="0" indent="0">
              <a:buNone/>
            </a:pPr>
            <a:r>
              <a:rPr lang="en-US" sz="1400" dirty="0"/>
              <a:t>20. </a:t>
            </a:r>
            <a:r>
              <a:rPr lang="en-US" sz="1400" dirty="0" err="1"/>
              <a:t>Oyedele</a:t>
            </a:r>
            <a:r>
              <a:rPr lang="en-US" sz="1400" dirty="0"/>
              <a:t> O and SA </a:t>
            </a:r>
            <a:r>
              <a:rPr lang="en-US" sz="1400" dirty="0" err="1"/>
              <a:t>Tella</a:t>
            </a:r>
            <a:r>
              <a:rPr lang="en-US" sz="1400" dirty="0"/>
              <a:t>. 2023. "Environmental quality and health outcomes in sub-Saharan Africa- A panel econometric approach on the role of forest investment." Cogent Economics &amp; Finance, 11(2), 2269806. DOI: 10.1080/23322039.2023.2269806</a:t>
            </a:r>
          </a:p>
          <a:p>
            <a:pPr marL="0" indent="0">
              <a:buNone/>
            </a:pPr>
            <a:endParaRPr lang="en-US" sz="1400" dirty="0"/>
          </a:p>
        </p:txBody>
      </p:sp>
    </p:spTree>
    <p:extLst>
      <p:ext uri="{BB962C8B-B14F-4D97-AF65-F5344CB8AC3E}">
        <p14:creationId xmlns:p14="http://schemas.microsoft.com/office/powerpoint/2010/main" val="1268019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E092-B226-48D8-FAAD-9064B88B1C80}"/>
              </a:ext>
            </a:extLst>
          </p:cNvPr>
          <p:cNvSpPr>
            <a:spLocks noGrp="1"/>
          </p:cNvSpPr>
          <p:nvPr>
            <p:ph type="title"/>
          </p:nvPr>
        </p:nvSpPr>
        <p:spPr>
          <a:xfrm>
            <a:off x="838200" y="365125"/>
            <a:ext cx="10515600" cy="565317"/>
          </a:xfrm>
        </p:spPr>
        <p:txBody>
          <a:bodyPr>
            <a:normAutofit/>
          </a:bodyPr>
          <a:lstStyle/>
          <a:p>
            <a:r>
              <a:rPr lang="en-US" sz="2500" dirty="0"/>
              <a:t>References</a:t>
            </a:r>
          </a:p>
        </p:txBody>
      </p:sp>
      <p:sp>
        <p:nvSpPr>
          <p:cNvPr id="3" name="Content Placeholder 2">
            <a:extLst>
              <a:ext uri="{FF2B5EF4-FFF2-40B4-BE49-F238E27FC236}">
                <a16:creationId xmlns:a16="http://schemas.microsoft.com/office/drawing/2014/main" id="{E27BDD82-0064-A24B-BE76-E5C5A46B8C1E}"/>
              </a:ext>
            </a:extLst>
          </p:cNvPr>
          <p:cNvSpPr>
            <a:spLocks noGrp="1"/>
          </p:cNvSpPr>
          <p:nvPr>
            <p:ph idx="1"/>
          </p:nvPr>
        </p:nvSpPr>
        <p:spPr>
          <a:xfrm>
            <a:off x="838200" y="930442"/>
            <a:ext cx="10515600" cy="5710990"/>
          </a:xfrm>
        </p:spPr>
        <p:txBody>
          <a:bodyPr>
            <a:normAutofit lnSpcReduction="10000"/>
          </a:bodyPr>
          <a:lstStyle/>
          <a:p>
            <a:pPr marL="0" indent="0">
              <a:buNone/>
            </a:pPr>
            <a:r>
              <a:rPr lang="en-US" sz="1400" dirty="0"/>
              <a:t>21. Oliveira VH, I Lee, and C </a:t>
            </a:r>
            <a:r>
              <a:rPr lang="en-US" sz="1400" dirty="0" err="1"/>
              <a:t>Quintana-Domeque</a:t>
            </a:r>
            <a:r>
              <a:rPr lang="en-US" sz="1400" dirty="0"/>
              <a:t>. 2023. "Natural Disasters and Early Human Development: Hurricane Catarina and Infant Health in Brazil." Journal of Human Resources, 58(3), 819-851. DOI: 10.3368/jhr.59.1.0816-8144R1</a:t>
            </a:r>
          </a:p>
          <a:p>
            <a:pPr marL="0" indent="0">
              <a:buNone/>
            </a:pPr>
            <a:r>
              <a:rPr lang="en-US" sz="1400" dirty="0"/>
              <a:t>22. </a:t>
            </a:r>
            <a:r>
              <a:rPr lang="en-US" sz="1400" dirty="0" err="1"/>
              <a:t>Johar</a:t>
            </a:r>
            <a:r>
              <a:rPr lang="en-US" sz="1400" dirty="0"/>
              <a:t> M, DW Johnston, MA Shields, P </a:t>
            </a:r>
            <a:r>
              <a:rPr lang="en-US" sz="1400" dirty="0" err="1"/>
              <a:t>Siminski</a:t>
            </a:r>
            <a:r>
              <a:rPr lang="en-US" sz="1400" dirty="0"/>
              <a:t>, and O </a:t>
            </a:r>
            <a:r>
              <a:rPr lang="en-US" sz="1400" dirty="0" err="1"/>
              <a:t>Stavrunova</a:t>
            </a:r>
            <a:r>
              <a:rPr lang="en-US" sz="1400" dirty="0"/>
              <a:t>. 2022. "The economic impacts of direct natural disaster exposure." Journal of Economic Behavior &amp; Organization, 196, 26-39. DOI: 10.1016/j.jebo.2022.01.023  </a:t>
            </a:r>
          </a:p>
          <a:p>
            <a:pPr marL="0" indent="0">
              <a:buNone/>
            </a:pPr>
            <a:r>
              <a:rPr lang="en-US" sz="1400" dirty="0"/>
              <a:t>23. González FAI, ME Santos, and S London. 2021. "Persistent effects of natural disasters on human development: quasi-experimental evidence for Argentina." Environment, Development and Sustainability, 23(7), 10432-10454. DOI: 10.1007/s10668-020-01064-7</a:t>
            </a:r>
          </a:p>
          <a:p>
            <a:pPr marL="0" indent="0">
              <a:buNone/>
            </a:pPr>
            <a:r>
              <a:rPr lang="en-US" sz="1400" dirty="0"/>
              <a:t>24. Jorgenson AK, TD Hill, B Clark, RP Thombs, P Ore, KS Balistreri, and JE Givens. 2020. "Power, proximity, and physiology: does income inequality and racial composition amplify the impacts of air pollution on life expectancy in the United States?." Environmental Research Letters, 15(2), 024013. DOI: 10.1088/1748-9326/ab6789</a:t>
            </a:r>
          </a:p>
          <a:p>
            <a:pPr marL="0" indent="0">
              <a:buNone/>
            </a:pPr>
            <a:r>
              <a:rPr lang="en-US" sz="1400" dirty="0"/>
              <a:t>25. Spotswood EN, M Benjamin, L </a:t>
            </a:r>
            <a:r>
              <a:rPr lang="en-US" sz="1400" dirty="0" err="1"/>
              <a:t>Stoneburner</a:t>
            </a:r>
            <a:r>
              <a:rPr lang="en-US" sz="1400" dirty="0"/>
              <a:t>, MM Wheeler, EE </a:t>
            </a:r>
            <a:r>
              <a:rPr lang="en-US" sz="1400" dirty="0" err="1"/>
              <a:t>Beller</a:t>
            </a:r>
            <a:r>
              <a:rPr lang="en-US" sz="1400" dirty="0"/>
              <a:t>, D Balk, T </a:t>
            </a:r>
            <a:r>
              <a:rPr lang="en-US" sz="1400" dirty="0" err="1"/>
              <a:t>McPhearson</a:t>
            </a:r>
            <a:r>
              <a:rPr lang="en-US" sz="1400" dirty="0"/>
              <a:t>, M Kuo, and RI McDonald. 2021. "Nature inequity and higher COVID-19 case rates in less-green </a:t>
            </a:r>
            <a:r>
              <a:rPr lang="en-US" sz="1400" dirty="0" err="1"/>
              <a:t>neighbourhoods</a:t>
            </a:r>
            <a:r>
              <a:rPr lang="en-US" sz="1400" dirty="0"/>
              <a:t> in the United States." Nature Sustainability, 4(12), 1092-1098. DOI: 10.1038/s41893-021-00781-9</a:t>
            </a:r>
          </a:p>
          <a:p>
            <a:pPr marL="0" indent="0">
              <a:buNone/>
            </a:pPr>
            <a:r>
              <a:rPr lang="en-US" sz="1400" dirty="0"/>
              <a:t>26. Dell M, BF Jones, and BA </a:t>
            </a:r>
            <a:r>
              <a:rPr lang="en-US" sz="1400" dirty="0" err="1"/>
              <a:t>Olken</a:t>
            </a:r>
            <a:r>
              <a:rPr lang="en-US" sz="1400" dirty="0"/>
              <a:t>. 2009. "Temperature and Income: Reconciling New Cross-Sectional and Panel Estimates." American Economic Review, 99(2), 198-204. DOI: 10.1257/aer.99.2.198</a:t>
            </a:r>
          </a:p>
          <a:p>
            <a:pPr marL="0" indent="0">
              <a:buNone/>
            </a:pPr>
            <a:r>
              <a:rPr lang="en-US" sz="1400" dirty="0"/>
              <a:t>27. Zaveri ED, JD Russ, SG </a:t>
            </a:r>
            <a:r>
              <a:rPr lang="en-US" sz="1400" dirty="0" err="1"/>
              <a:t>Desbureaux</a:t>
            </a:r>
            <a:r>
              <a:rPr lang="en-US" sz="1400" dirty="0"/>
              <a:t>, R </a:t>
            </a:r>
            <a:r>
              <a:rPr lang="en-US" sz="1400" dirty="0" err="1"/>
              <a:t>Damania</a:t>
            </a:r>
            <a:r>
              <a:rPr lang="en-US" sz="1400" dirty="0"/>
              <a:t>, AS Rodella, and G Ribeiro Paiva De Souza. 2024. "The Nitrogen Legacy: The Long-Term Effects of Water Pollution on Human Capital." World Bank Policy Research Working Paper No. 9143. </a:t>
            </a:r>
            <a:r>
              <a:rPr lang="en-US" sz="1400" dirty="0">
                <a:hlinkClick r:id="rId2"/>
              </a:rPr>
              <a:t>https://papers.ssrn.com/sol3/papers.cfm?abstract_id=3533562</a:t>
            </a:r>
            <a:endParaRPr lang="en-US" sz="1400" dirty="0"/>
          </a:p>
          <a:p>
            <a:pPr marL="0" indent="0">
              <a:buNone/>
            </a:pPr>
            <a:r>
              <a:rPr lang="en-US" sz="1400" dirty="0"/>
              <a:t>28. Williams TG, TM Logan, CT </a:t>
            </a:r>
            <a:r>
              <a:rPr lang="en-US" sz="1400" dirty="0" err="1"/>
              <a:t>Zuo</a:t>
            </a:r>
            <a:r>
              <a:rPr lang="en-US" sz="1400" dirty="0"/>
              <a:t>, KD Liberman, and SD </a:t>
            </a:r>
            <a:r>
              <a:rPr lang="en-US" sz="1400" dirty="0" err="1"/>
              <a:t>Guikema</a:t>
            </a:r>
            <a:r>
              <a:rPr lang="en-US" sz="1400" dirty="0"/>
              <a:t>. 2020. "Parks and safety: a comparative study of green space access and inequity in five US cities." Landscape and Urban Planning, 201, 103841. DOI: 10.1016/j.landurbplan.2020.103841</a:t>
            </a:r>
          </a:p>
          <a:p>
            <a:pPr marL="0" indent="0">
              <a:buNone/>
            </a:pPr>
            <a:r>
              <a:rPr lang="en-US" sz="1400" dirty="0"/>
              <a:t>29. Zhang Z, KL Martin, KT Stevenson, and Y Yao. 2022. "Equally green? Understanding the distribution of urban green infrastructure across student demographics in four public school districts in North Carolina, USA." Urban Forestry &amp; Urban Greening, 67, 127434. DOI: 10.1016/j.ufug.2021.12743</a:t>
            </a:r>
          </a:p>
          <a:p>
            <a:pPr marL="0" indent="0">
              <a:buNone/>
            </a:pPr>
            <a:r>
              <a:rPr lang="en-US" sz="1400" dirty="0"/>
              <a:t>30. Li L. 2023. "Environmental goods provision and gentrification: Evidence from </a:t>
            </a:r>
            <a:r>
              <a:rPr lang="en-US" sz="1400" dirty="0" err="1"/>
              <a:t>MillionTreesNYC</a:t>
            </a:r>
            <a:r>
              <a:rPr lang="en-US" sz="1400" dirty="0"/>
              <a:t>." Journal of Environmental Economics and Management, 120, 102828. DOI: 10.1016/j.jeem.2023.102828</a:t>
            </a:r>
          </a:p>
        </p:txBody>
      </p:sp>
    </p:spTree>
    <p:extLst>
      <p:ext uri="{BB962C8B-B14F-4D97-AF65-F5344CB8AC3E}">
        <p14:creationId xmlns:p14="http://schemas.microsoft.com/office/powerpoint/2010/main" val="717359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C7F4-26C9-A472-36B5-CA7DB525A9BE}"/>
              </a:ext>
            </a:extLst>
          </p:cNvPr>
          <p:cNvSpPr>
            <a:spLocks noGrp="1"/>
          </p:cNvSpPr>
          <p:nvPr>
            <p:ph type="title"/>
          </p:nvPr>
        </p:nvSpPr>
        <p:spPr>
          <a:xfrm>
            <a:off x="838200" y="365126"/>
            <a:ext cx="10515600" cy="315912"/>
          </a:xfrm>
        </p:spPr>
        <p:txBody>
          <a:bodyPr>
            <a:noAutofit/>
          </a:bodyPr>
          <a:lstStyle/>
          <a:p>
            <a:r>
              <a:rPr lang="en-US" sz="2500" dirty="0"/>
              <a:t>References</a:t>
            </a:r>
          </a:p>
        </p:txBody>
      </p:sp>
      <p:sp>
        <p:nvSpPr>
          <p:cNvPr id="3" name="Content Placeholder 2">
            <a:extLst>
              <a:ext uri="{FF2B5EF4-FFF2-40B4-BE49-F238E27FC236}">
                <a16:creationId xmlns:a16="http://schemas.microsoft.com/office/drawing/2014/main" id="{272D45AA-1C56-BCD7-CF14-4CEA85388CFD}"/>
              </a:ext>
            </a:extLst>
          </p:cNvPr>
          <p:cNvSpPr>
            <a:spLocks noGrp="1"/>
          </p:cNvSpPr>
          <p:nvPr>
            <p:ph idx="1"/>
          </p:nvPr>
        </p:nvSpPr>
        <p:spPr>
          <a:xfrm>
            <a:off x="838200" y="882316"/>
            <a:ext cx="10515600" cy="5807242"/>
          </a:xfrm>
        </p:spPr>
        <p:txBody>
          <a:bodyPr>
            <a:normAutofit lnSpcReduction="10000"/>
          </a:bodyPr>
          <a:lstStyle/>
          <a:p>
            <a:pPr marL="0" indent="0">
              <a:buNone/>
            </a:pPr>
            <a:r>
              <a:rPr lang="en-US" sz="1400" dirty="0"/>
              <a:t>31. </a:t>
            </a:r>
            <a:r>
              <a:rPr lang="en-US" sz="1400" dirty="0" err="1"/>
              <a:t>Kodros</a:t>
            </a:r>
            <a:r>
              <a:rPr lang="en-US" sz="1400" dirty="0"/>
              <a:t> JK, ML Bell, F </a:t>
            </a:r>
            <a:r>
              <a:rPr lang="en-US" sz="1400" dirty="0" err="1"/>
              <a:t>Dominici</a:t>
            </a:r>
            <a:r>
              <a:rPr lang="en-US" sz="1400" dirty="0"/>
              <a:t>, C </a:t>
            </a:r>
            <a:r>
              <a:rPr lang="en-US" sz="1400" dirty="0" err="1"/>
              <a:t>L'Orange</a:t>
            </a:r>
            <a:r>
              <a:rPr lang="en-US" sz="1400" dirty="0"/>
              <a:t>, KJ </a:t>
            </a:r>
            <a:r>
              <a:rPr lang="en-US" sz="1400" dirty="0" err="1"/>
              <a:t>Godri</a:t>
            </a:r>
            <a:r>
              <a:rPr lang="en-US" sz="1400" dirty="0"/>
              <a:t> Pollitt, S </a:t>
            </a:r>
            <a:r>
              <a:rPr lang="en-US" sz="1400" dirty="0" err="1"/>
              <a:t>Weichenthal</a:t>
            </a:r>
            <a:r>
              <a:rPr lang="en-US" sz="1400" dirty="0"/>
              <a:t>, X Wu, and J </a:t>
            </a:r>
            <a:r>
              <a:rPr lang="en-US" sz="1400" dirty="0" err="1"/>
              <a:t>Volckens</a:t>
            </a:r>
            <a:r>
              <a:rPr lang="en-US" sz="1400" dirty="0"/>
              <a:t>. 2022. "Unequal airborne exposure to toxic metals associated with race, ethnicity, and segregation in the USA." Nature Communications, 13(1), 6329. DOI: 10.1038/s41467-022-33372-z</a:t>
            </a:r>
          </a:p>
          <a:p>
            <a:pPr marL="0" indent="0">
              <a:buNone/>
            </a:pPr>
            <a:r>
              <a:rPr lang="en-US" sz="1400" dirty="0"/>
              <a:t>32. Kathuria V and NA Khan. 2007. "Vulnerability to Air Pollution: Is There Any Inequity in Exposure?" Economic and Political Weekly, 42(30), 3158-3165. </a:t>
            </a:r>
            <a:r>
              <a:rPr lang="en-US" sz="1400" dirty="0">
                <a:hlinkClick r:id="rId2"/>
              </a:rPr>
              <a:t>https://www.jstor.org/stable/4419846</a:t>
            </a:r>
            <a:endParaRPr lang="en-US" sz="1400" dirty="0"/>
          </a:p>
          <a:p>
            <a:pPr marL="0" indent="0">
              <a:buNone/>
            </a:pPr>
            <a:r>
              <a:rPr lang="en-US" sz="1400" dirty="0"/>
              <a:t>33. Bell ML and K Ebisu. 2012. "Environmental Inequality in Exposures to Airborne Particulate Matter Components in the United States." Environmental Health Perspectives, 120(12), 1699-1704. DOI: 10.1289/ehp.1205201</a:t>
            </a:r>
          </a:p>
          <a:p>
            <a:pPr marL="0" indent="0">
              <a:buNone/>
            </a:pPr>
            <a:r>
              <a:rPr lang="en-US" sz="1400" dirty="0"/>
              <a:t>34. </a:t>
            </a:r>
            <a:r>
              <a:rPr lang="en-US" sz="1400" dirty="0" err="1"/>
              <a:t>Deria</a:t>
            </a:r>
            <a:r>
              <a:rPr lang="en-US" sz="1400" dirty="0"/>
              <a:t> A, P </a:t>
            </a:r>
            <a:r>
              <a:rPr lang="en-US" sz="1400" dirty="0" err="1"/>
              <a:t>Ghannad</a:t>
            </a:r>
            <a:r>
              <a:rPr lang="en-US" sz="1400" dirty="0"/>
              <a:t>, and YC Lee. 2020. "Evaluating implications of flood vulnerability factors with respect to income levels for building long-term disaster resilience of low-income communities." International Journal of Disaster Risk Reduction, 48, 101608. DOI: 10.1016/j.ijdrr.2020.101608</a:t>
            </a:r>
          </a:p>
          <a:p>
            <a:pPr marL="0" indent="0">
              <a:buNone/>
            </a:pPr>
            <a:r>
              <a:rPr lang="en-US" sz="1400" dirty="0"/>
              <a:t>35. Nigra AE, W Lieberman-</a:t>
            </a:r>
            <a:r>
              <a:rPr lang="en-US" sz="1400" dirty="0" err="1"/>
              <a:t>Cribbin</a:t>
            </a:r>
            <a:r>
              <a:rPr lang="en-US" sz="1400" dirty="0"/>
              <a:t>, BC Bostick, ST </a:t>
            </a:r>
            <a:r>
              <a:rPr lang="en-US" sz="1400" dirty="0" err="1"/>
              <a:t>Chillrud</a:t>
            </a:r>
            <a:r>
              <a:rPr lang="en-US" sz="1400" dirty="0"/>
              <a:t>, and D Carrion. 2023. "Geospatial Assessment of Racial/Ethnic Composition, Social Vulnerability, and Lead Water Service Lines in New York City." Environmental Health Perspectives, 131(8), 087015. DOI: 10.1289/EHP12276</a:t>
            </a:r>
          </a:p>
          <a:p>
            <a:pPr marL="0" indent="0">
              <a:buNone/>
            </a:pPr>
            <a:r>
              <a:rPr lang="en-US" sz="1400" dirty="0"/>
              <a:t>36. </a:t>
            </a:r>
            <a:r>
              <a:rPr lang="en-US" sz="1400" dirty="0" err="1"/>
              <a:t>Bandala</a:t>
            </a:r>
            <a:r>
              <a:rPr lang="en-US" sz="1400" dirty="0"/>
              <a:t> ER, MI McCarthy, and N </a:t>
            </a:r>
            <a:r>
              <a:rPr lang="en-US" sz="1400" dirty="0" err="1"/>
              <a:t>Brune</a:t>
            </a:r>
            <a:r>
              <a:rPr lang="en-US" sz="1400" dirty="0"/>
              <a:t>. 2022. "Water security in native American communities of Nevada." Environmental Science &amp; Policy, 136, 520-529. DOI: 10.1016/j.envsci.2022.07.009</a:t>
            </a:r>
          </a:p>
          <a:p>
            <a:pPr marL="0" indent="0">
              <a:buNone/>
            </a:pPr>
            <a:r>
              <a:rPr lang="en-US" sz="1400" dirty="0"/>
              <a:t>37. Sanchez L, B Leonard, and EC Edwards. 2023. "Paper Water, Wet Water, and the Recognition of Indigenous Property Rights." Journal of the Association of Environmental and Resource Economists, 10(6), 1545-1579. DOI: 10.1086/725400</a:t>
            </a:r>
          </a:p>
          <a:p>
            <a:pPr marL="0" indent="0">
              <a:buNone/>
            </a:pPr>
            <a:r>
              <a:rPr lang="en-US" sz="1400" dirty="0"/>
              <a:t>38. Chetty R, N Hendren, MR Jones, and SR Porter. (2020). “Race and Economic Opportunity in the United States: an Intergenerational Perspective.” The Quarterly Journal of Economics, 135(2), 711-783. DOI: 10.1093/</a:t>
            </a:r>
            <a:r>
              <a:rPr lang="en-US" sz="1400" dirty="0" err="1"/>
              <a:t>qje</a:t>
            </a:r>
            <a:r>
              <a:rPr lang="en-US" sz="1400" dirty="0"/>
              <a:t>/qjz042</a:t>
            </a:r>
          </a:p>
          <a:p>
            <a:pPr marL="0" indent="0">
              <a:buNone/>
            </a:pPr>
            <a:r>
              <a:rPr lang="en-US" sz="1400" dirty="0"/>
              <a:t>39. Oh B, N Tilbrook, and D </a:t>
            </a:r>
            <a:r>
              <a:rPr lang="en-US" sz="1400" dirty="0" err="1"/>
              <a:t>Shifrer</a:t>
            </a:r>
            <a:r>
              <a:rPr lang="en-US" sz="1400" dirty="0"/>
              <a:t>. (2024). “Shifting Tides: The Evolution of Racial Inequality in Higher Education from the 1980s through the 2010s.” Socius, 10, 23780231231225578. DOI: 10.1177/23780231231225578</a:t>
            </a:r>
          </a:p>
          <a:p>
            <a:pPr marL="0" indent="0">
              <a:buNone/>
            </a:pPr>
            <a:r>
              <a:rPr lang="en-US" sz="1400" dirty="0"/>
              <a:t>40. </a:t>
            </a:r>
            <a:r>
              <a:rPr lang="en-US" sz="1400" dirty="0" err="1"/>
              <a:t>Michler</a:t>
            </a:r>
            <a:r>
              <a:rPr lang="en-US" sz="1400" dirty="0"/>
              <a:t>, J. D., &amp; Wu, S. Y. 2020. Governance and contract choice: Theory and evidence from groundwater irrigation markets. Journal of Economic Behavior and Organization, 180, 129-147. </a:t>
            </a:r>
            <a:r>
              <a:rPr lang="en-US" sz="1400" dirty="0">
                <a:hlinkClick r:id="rId3"/>
              </a:rPr>
              <a:t>https://doi.org/10.1016/j.jebo.2020.09.031</a:t>
            </a:r>
            <a:endParaRPr lang="en-US" sz="1400" dirty="0"/>
          </a:p>
          <a:p>
            <a:pPr marL="0" indent="0">
              <a:buNone/>
            </a:pPr>
            <a:endParaRPr lang="en-US" sz="1400" dirty="0"/>
          </a:p>
          <a:p>
            <a:pPr marL="0" indent="0">
              <a:buNone/>
            </a:pPr>
            <a:r>
              <a:rPr lang="en-US" sz="1400" dirty="0"/>
              <a:t>   </a:t>
            </a:r>
          </a:p>
        </p:txBody>
      </p:sp>
    </p:spTree>
    <p:extLst>
      <p:ext uri="{BB962C8B-B14F-4D97-AF65-F5344CB8AC3E}">
        <p14:creationId xmlns:p14="http://schemas.microsoft.com/office/powerpoint/2010/main" val="510031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978-5E4B-E0BE-4062-AEEC37359B72}"/>
              </a:ext>
            </a:extLst>
          </p:cNvPr>
          <p:cNvSpPr>
            <a:spLocks noGrp="1"/>
          </p:cNvSpPr>
          <p:nvPr>
            <p:ph type="title"/>
          </p:nvPr>
        </p:nvSpPr>
        <p:spPr>
          <a:xfrm>
            <a:off x="838200" y="365125"/>
            <a:ext cx="10515600" cy="597401"/>
          </a:xfrm>
        </p:spPr>
        <p:txBody>
          <a:bodyPr>
            <a:normAutofit/>
          </a:bodyPr>
          <a:lstStyle/>
          <a:p>
            <a:r>
              <a:rPr lang="en-US" sz="2500" dirty="0"/>
              <a:t>References</a:t>
            </a:r>
          </a:p>
        </p:txBody>
      </p:sp>
      <p:sp>
        <p:nvSpPr>
          <p:cNvPr id="3" name="Content Placeholder 2">
            <a:extLst>
              <a:ext uri="{FF2B5EF4-FFF2-40B4-BE49-F238E27FC236}">
                <a16:creationId xmlns:a16="http://schemas.microsoft.com/office/drawing/2014/main" id="{7C343EBD-9898-2E68-2AF4-D47D5B8AD24E}"/>
              </a:ext>
            </a:extLst>
          </p:cNvPr>
          <p:cNvSpPr>
            <a:spLocks noGrp="1"/>
          </p:cNvSpPr>
          <p:nvPr>
            <p:ph idx="1"/>
          </p:nvPr>
        </p:nvSpPr>
        <p:spPr>
          <a:xfrm>
            <a:off x="838200" y="962526"/>
            <a:ext cx="10515600" cy="5214437"/>
          </a:xfrm>
        </p:spPr>
        <p:txBody>
          <a:bodyPr>
            <a:normAutofit/>
          </a:bodyPr>
          <a:lstStyle/>
          <a:p>
            <a:pPr marL="0" indent="0">
              <a:buNone/>
            </a:pPr>
            <a:r>
              <a:rPr lang="en-US" sz="1400" dirty="0"/>
              <a:t>41. US Environmental Protection Agency. 2020. "Bayesian Space-time Downscaling Fusion Model (</a:t>
            </a:r>
            <a:r>
              <a:rPr lang="en-US" sz="1400" dirty="0" err="1"/>
              <a:t>Downscaler</a:t>
            </a:r>
            <a:r>
              <a:rPr lang="en-US" sz="1400" dirty="0"/>
              <a:t>) - Derived Estimates of Air Quality for 2017." Office of Air Quality Planning and Standards Air Quality Assessment Division.</a:t>
            </a:r>
          </a:p>
          <a:p>
            <a:pPr marL="0" indent="0">
              <a:buNone/>
            </a:pPr>
            <a:r>
              <a:rPr lang="en-US" sz="1400" dirty="0"/>
              <a:t>42. </a:t>
            </a:r>
            <a:r>
              <a:rPr lang="en-US" sz="1400" dirty="0" err="1"/>
              <a:t>Bernat</a:t>
            </a:r>
            <a:r>
              <a:rPr lang="en-US" sz="1400" dirty="0"/>
              <a:t>, R (2024). Private communication. January 25, 2024.</a:t>
            </a:r>
          </a:p>
          <a:p>
            <a:pPr marL="0" indent="0">
              <a:buNone/>
            </a:pPr>
            <a:r>
              <a:rPr lang="en-US" sz="1400" dirty="0"/>
              <a:t>43. Central Arizona Project. n.d.. History of CAP. </a:t>
            </a:r>
            <a:r>
              <a:rPr lang="en-US" sz="1400" dirty="0">
                <a:hlinkClick r:id="rId2"/>
              </a:rPr>
              <a:t>https://www.cap-az.com/about/history-of-cap/</a:t>
            </a:r>
            <a:endParaRPr lang="en-US" sz="1400" dirty="0"/>
          </a:p>
          <a:p>
            <a:pPr marL="0" indent="0">
              <a:buNone/>
            </a:pPr>
            <a:r>
              <a:rPr lang="en-US" sz="1400" dirty="0"/>
              <a:t>44. ADWR. </a:t>
            </a:r>
            <a:r>
              <a:rPr lang="en-US" sz="1400" dirty="0" err="1"/>
              <a:t>n.d.b.</a:t>
            </a:r>
            <a:r>
              <a:rPr lang="en-US" sz="1400" dirty="0"/>
              <a:t> Active Management Areas. https://new.azwater.gov/ama</a:t>
            </a:r>
          </a:p>
        </p:txBody>
      </p:sp>
    </p:spTree>
    <p:extLst>
      <p:ext uri="{BB962C8B-B14F-4D97-AF65-F5344CB8AC3E}">
        <p14:creationId xmlns:p14="http://schemas.microsoft.com/office/powerpoint/2010/main" val="2181324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BF50B-7FDB-64D5-CA96-4BAD36D9A79E}"/>
              </a:ext>
            </a:extLst>
          </p:cNvPr>
          <p:cNvSpPr>
            <a:spLocks noGrp="1"/>
          </p:cNvSpPr>
          <p:nvPr>
            <p:ph type="title"/>
          </p:nvPr>
        </p:nvSpPr>
        <p:spPr/>
        <p:txBody>
          <a:bodyPr/>
          <a:lstStyle/>
          <a:p>
            <a:r>
              <a:rPr lang="en-US" dirty="0"/>
              <a:t>Study Area</a:t>
            </a:r>
          </a:p>
        </p:txBody>
      </p:sp>
      <p:sp>
        <p:nvSpPr>
          <p:cNvPr id="3" name="Content Placeholder 2">
            <a:extLst>
              <a:ext uri="{FF2B5EF4-FFF2-40B4-BE49-F238E27FC236}">
                <a16:creationId xmlns:a16="http://schemas.microsoft.com/office/drawing/2014/main" id="{99C4BCB4-5BE7-00C2-263B-E405E7007881}"/>
              </a:ext>
            </a:extLst>
          </p:cNvPr>
          <p:cNvSpPr>
            <a:spLocks noGrp="1"/>
          </p:cNvSpPr>
          <p:nvPr>
            <p:ph idx="1"/>
          </p:nvPr>
        </p:nvSpPr>
        <p:spPr>
          <a:xfrm>
            <a:off x="838200" y="1825625"/>
            <a:ext cx="4337304" cy="4667250"/>
          </a:xfrm>
        </p:spPr>
        <p:txBody>
          <a:bodyPr>
            <a:normAutofit lnSpcReduction="10000"/>
          </a:bodyPr>
          <a:lstStyle/>
          <a:p>
            <a:r>
              <a:rPr lang="en-US" dirty="0"/>
              <a:t>Criteria for Sub-basins Chosen</a:t>
            </a:r>
          </a:p>
          <a:p>
            <a:pPr lvl="1"/>
            <a:r>
              <a:rPr lang="en-US" dirty="0"/>
              <a:t>Elevation below 5000 feet for similar cropping patterns</a:t>
            </a:r>
          </a:p>
          <a:p>
            <a:pPr lvl="1"/>
            <a:r>
              <a:rPr lang="en-US" dirty="0"/>
              <a:t>At least 5% of acreage of human activity is agriculture</a:t>
            </a:r>
          </a:p>
          <a:p>
            <a:pPr lvl="1"/>
            <a:r>
              <a:rPr lang="en-US" dirty="0"/>
              <a:t>GW dependent</a:t>
            </a:r>
          </a:p>
          <a:p>
            <a:pPr lvl="1"/>
            <a:r>
              <a:rPr lang="en-US" dirty="0"/>
              <a:t>Rural identity – No major cities</a:t>
            </a:r>
          </a:p>
          <a:p>
            <a:r>
              <a:rPr lang="en-US" dirty="0"/>
              <a:t>GW regulated in 8 out of 14 sub-basins</a:t>
            </a:r>
          </a:p>
        </p:txBody>
      </p:sp>
      <p:pic>
        <p:nvPicPr>
          <p:cNvPr id="4" name="Picture 3">
            <a:extLst>
              <a:ext uri="{FF2B5EF4-FFF2-40B4-BE49-F238E27FC236}">
                <a16:creationId xmlns:a16="http://schemas.microsoft.com/office/drawing/2014/main" id="{3E21C76D-CC06-38AA-F26B-3FAC89410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97589" y="65727"/>
            <a:ext cx="6610068" cy="6726546"/>
          </a:xfrm>
          <a:prstGeom prst="rect">
            <a:avLst/>
          </a:prstGeom>
        </p:spPr>
      </p:pic>
    </p:spTree>
    <p:extLst>
      <p:ext uri="{BB962C8B-B14F-4D97-AF65-F5344CB8AC3E}">
        <p14:creationId xmlns:p14="http://schemas.microsoft.com/office/powerpoint/2010/main" val="3005364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different colored regions&#10;&#10;Description automatically generated">
            <a:extLst>
              <a:ext uri="{FF2B5EF4-FFF2-40B4-BE49-F238E27FC236}">
                <a16:creationId xmlns:a16="http://schemas.microsoft.com/office/drawing/2014/main" id="{798ED760-EF1C-8840-8B8A-89BE23111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705" y="803195"/>
            <a:ext cx="7630590" cy="59253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CA3D8F09-4FC1-299C-A6C1-14C7BB6F6389}"/>
              </a:ext>
            </a:extLst>
          </p:cNvPr>
          <p:cNvSpPr txBox="1"/>
          <p:nvPr/>
        </p:nvSpPr>
        <p:spPr>
          <a:xfrm>
            <a:off x="1737359" y="133728"/>
            <a:ext cx="8717281" cy="461665"/>
          </a:xfrm>
          <a:prstGeom prst="rect">
            <a:avLst/>
          </a:prstGeom>
          <a:noFill/>
        </p:spPr>
        <p:txBody>
          <a:bodyPr wrap="square" rtlCol="0">
            <a:spAutoFit/>
          </a:bodyPr>
          <a:lstStyle/>
          <a:p>
            <a:pPr algn="ctr"/>
            <a:r>
              <a:rPr lang="en-US" sz="2400" b="1" dirty="0"/>
              <a:t>Census Data and Sub-basin Boundary Spatial Mismatch Example</a:t>
            </a:r>
          </a:p>
        </p:txBody>
      </p:sp>
    </p:spTree>
    <p:extLst>
      <p:ext uri="{BB962C8B-B14F-4D97-AF65-F5344CB8AC3E}">
        <p14:creationId xmlns:p14="http://schemas.microsoft.com/office/powerpoint/2010/main" val="227577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1D100B7-CB53-2378-246C-79CCAD50FF10}"/>
              </a:ext>
            </a:extLst>
          </p:cNvPr>
          <p:cNvGraphicFramePr>
            <a:graphicFrameLocks noGrp="1"/>
          </p:cNvGraphicFramePr>
          <p:nvPr/>
        </p:nvGraphicFramePr>
        <p:xfrm>
          <a:off x="661987" y="291279"/>
          <a:ext cx="10868026" cy="6275441"/>
        </p:xfrm>
        <a:graphic>
          <a:graphicData uri="http://schemas.openxmlformats.org/drawingml/2006/table">
            <a:tbl>
              <a:tblPr bandRow="1"/>
              <a:tblGrid>
                <a:gridCol w="2685040">
                  <a:extLst>
                    <a:ext uri="{9D8B030D-6E8A-4147-A177-3AD203B41FA5}">
                      <a16:colId xmlns:a16="http://schemas.microsoft.com/office/drawing/2014/main" val="4126423195"/>
                    </a:ext>
                  </a:extLst>
                </a:gridCol>
                <a:gridCol w="1477484">
                  <a:extLst>
                    <a:ext uri="{9D8B030D-6E8A-4147-A177-3AD203B41FA5}">
                      <a16:colId xmlns:a16="http://schemas.microsoft.com/office/drawing/2014/main" val="1119168516"/>
                    </a:ext>
                  </a:extLst>
                </a:gridCol>
                <a:gridCol w="1875267">
                  <a:extLst>
                    <a:ext uri="{9D8B030D-6E8A-4147-A177-3AD203B41FA5}">
                      <a16:colId xmlns:a16="http://schemas.microsoft.com/office/drawing/2014/main" val="958932276"/>
                    </a:ext>
                  </a:extLst>
                </a:gridCol>
                <a:gridCol w="1761616">
                  <a:extLst>
                    <a:ext uri="{9D8B030D-6E8A-4147-A177-3AD203B41FA5}">
                      <a16:colId xmlns:a16="http://schemas.microsoft.com/office/drawing/2014/main" val="895107797"/>
                    </a:ext>
                  </a:extLst>
                </a:gridCol>
                <a:gridCol w="1591135">
                  <a:extLst>
                    <a:ext uri="{9D8B030D-6E8A-4147-A177-3AD203B41FA5}">
                      <a16:colId xmlns:a16="http://schemas.microsoft.com/office/drawing/2014/main" val="2146722418"/>
                    </a:ext>
                  </a:extLst>
                </a:gridCol>
                <a:gridCol w="1477484">
                  <a:extLst>
                    <a:ext uri="{9D8B030D-6E8A-4147-A177-3AD203B41FA5}">
                      <a16:colId xmlns:a16="http://schemas.microsoft.com/office/drawing/2014/main" val="870648537"/>
                    </a:ext>
                  </a:extLst>
                </a:gridCol>
              </a:tblGrid>
              <a:tr h="675306">
                <a:tc>
                  <a:txBody>
                    <a:bodyPr/>
                    <a:lstStyle/>
                    <a:p>
                      <a:pPr marL="0" marR="0">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Sub-basin </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Cotton</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Major Grains</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Other Crops</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Tree Crops</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Alfalfa</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6184617"/>
                  </a:ext>
                </a:extLst>
              </a:tr>
              <a:tr h="318623">
                <a:tc>
                  <a:txBody>
                    <a:bodyPr/>
                    <a:lstStyle/>
                    <a:p>
                      <a:pPr marL="0" marR="0">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Benson</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210</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451</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16</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139</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1078</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770519719"/>
                  </a:ext>
                </a:extLst>
              </a:tr>
              <a:tr h="318623">
                <a:tc>
                  <a:txBody>
                    <a:bodyPr/>
                    <a:lstStyle/>
                    <a:p>
                      <a:pPr marL="0" marR="0">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Douglas</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dirty="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299</a:t>
                      </a:r>
                      <a:endParaRPr lang="en-US" sz="1600" dirty="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11534</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498</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3381</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4022</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extLst>
                  <a:ext uri="{0D108BD9-81ED-4DB2-BD59-A6C34878D82A}">
                    <a16:rowId xmlns:a16="http://schemas.microsoft.com/office/drawing/2014/main" val="4096021434"/>
                  </a:ext>
                </a:extLst>
              </a:tr>
              <a:tr h="318623">
                <a:tc>
                  <a:txBody>
                    <a:bodyPr/>
                    <a:lstStyle/>
                    <a:p>
                      <a:pPr marL="0" marR="0">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Gila Bend</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835</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10097</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1970</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3</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41304</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extLst>
                  <a:ext uri="{0D108BD9-81ED-4DB2-BD59-A6C34878D82A}">
                    <a16:rowId xmlns:a16="http://schemas.microsoft.com/office/drawing/2014/main" val="2132224712"/>
                  </a:ext>
                </a:extLst>
              </a:tr>
              <a:tr h="292876">
                <a:tc>
                  <a:txBody>
                    <a:bodyPr/>
                    <a:lstStyle/>
                    <a:p>
                      <a:pPr marL="0" marR="0">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Harquahala INA &amp; Hassayampa </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2077</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3423</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337</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1</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30804</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extLst>
                  <a:ext uri="{0D108BD9-81ED-4DB2-BD59-A6C34878D82A}">
                    <a16:rowId xmlns:a16="http://schemas.microsoft.com/office/drawing/2014/main" val="3489716472"/>
                  </a:ext>
                </a:extLst>
              </a:tr>
              <a:tr h="318623">
                <a:tc>
                  <a:txBody>
                    <a:bodyPr/>
                    <a:lstStyle/>
                    <a:p>
                      <a:pPr marL="0" marR="0">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SCAMA North</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77</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33</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1</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229</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617</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extLst>
                  <a:ext uri="{0D108BD9-81ED-4DB2-BD59-A6C34878D82A}">
                    <a16:rowId xmlns:a16="http://schemas.microsoft.com/office/drawing/2014/main" val="3161942824"/>
                  </a:ext>
                </a:extLst>
              </a:tr>
              <a:tr h="318623">
                <a:tc>
                  <a:txBody>
                    <a:bodyPr/>
                    <a:lstStyle/>
                    <a:p>
                      <a:pPr marL="0" marR="0">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SCAMA South</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dirty="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62</a:t>
                      </a:r>
                      <a:endParaRPr lang="en-US" sz="1600" dirty="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47</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0</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94</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265</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extLst>
                  <a:ext uri="{0D108BD9-81ED-4DB2-BD59-A6C34878D82A}">
                    <a16:rowId xmlns:a16="http://schemas.microsoft.com/office/drawing/2014/main" val="1499887649"/>
                  </a:ext>
                </a:extLst>
              </a:tr>
              <a:tr h="318623">
                <a:tc>
                  <a:txBody>
                    <a:bodyPr/>
                    <a:lstStyle/>
                    <a:p>
                      <a:pPr marL="0" marR="0">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Willcox</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2145</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37033</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3913</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5756</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9628</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extLst>
                  <a:ext uri="{0D108BD9-81ED-4DB2-BD59-A6C34878D82A}">
                    <a16:rowId xmlns:a16="http://schemas.microsoft.com/office/drawing/2014/main" val="3851133036"/>
                  </a:ext>
                </a:extLst>
              </a:tr>
              <a:tr h="318623">
                <a:tc>
                  <a:txBody>
                    <a:bodyPr/>
                    <a:lstStyle/>
                    <a:p>
                      <a:pPr marL="0" marR="0">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Sierra Vista</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dirty="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9</a:t>
                      </a:r>
                      <a:endParaRPr lang="en-US" sz="1600" dirty="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33</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4</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231</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101</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extLst>
                  <a:ext uri="{0D108BD9-81ED-4DB2-BD59-A6C34878D82A}">
                    <a16:rowId xmlns:a16="http://schemas.microsoft.com/office/drawing/2014/main" val="1252008872"/>
                  </a:ext>
                </a:extLst>
              </a:tr>
              <a:tr h="318623">
                <a:tc>
                  <a:txBody>
                    <a:bodyPr/>
                    <a:lstStyle/>
                    <a:p>
                      <a:pPr marL="0" marR="0">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Avra Valley</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11255</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5286</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27</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898</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3988</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extLst>
                  <a:ext uri="{0D108BD9-81ED-4DB2-BD59-A6C34878D82A}">
                    <a16:rowId xmlns:a16="http://schemas.microsoft.com/office/drawing/2014/main" val="227442727"/>
                  </a:ext>
                </a:extLst>
              </a:tr>
              <a:tr h="645260">
                <a:tc>
                  <a:txBody>
                    <a:bodyPr/>
                    <a:lstStyle/>
                    <a:p>
                      <a:pPr marL="0" marR="0">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Butler &amp; McMullen Valley, Ranegras Plains</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dirty="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270</a:t>
                      </a:r>
                      <a:endParaRPr lang="en-US" sz="1600" dirty="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7858</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5554</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61</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15481</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extLst>
                  <a:ext uri="{0D108BD9-81ED-4DB2-BD59-A6C34878D82A}">
                    <a16:rowId xmlns:a16="http://schemas.microsoft.com/office/drawing/2014/main" val="2265604944"/>
                  </a:ext>
                </a:extLst>
              </a:tr>
              <a:tr h="318623">
                <a:tc>
                  <a:txBody>
                    <a:bodyPr/>
                    <a:lstStyle/>
                    <a:p>
                      <a:pPr marL="0" marR="0">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Eloy</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53660</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21780</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4149</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1582</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35747</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noFill/>
                  </a:tcPr>
                </a:tc>
                <a:extLst>
                  <a:ext uri="{0D108BD9-81ED-4DB2-BD59-A6C34878D82A}">
                    <a16:rowId xmlns:a16="http://schemas.microsoft.com/office/drawing/2014/main" val="3853271841"/>
                  </a:ext>
                </a:extLst>
              </a:tr>
              <a:tr h="329077">
                <a:tc>
                  <a:txBody>
                    <a:bodyPr/>
                    <a:lstStyle/>
                    <a:p>
                      <a:pPr marL="0" marR="0">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Maricopa-Stanfield</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13130</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25256</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8846</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915</a:t>
                      </a:r>
                      <a:endParaRPr lang="en-US" sz="160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tc>
                  <a:txBody>
                    <a:bodyPr/>
                    <a:lstStyle/>
                    <a:p>
                      <a:pPr marL="0" marR="0" algn="ctr">
                        <a:lnSpc>
                          <a:spcPct val="150000"/>
                        </a:lnSpc>
                        <a:spcBef>
                          <a:spcPts val="0"/>
                        </a:spcBef>
                        <a:spcAft>
                          <a:spcPts val="0"/>
                        </a:spcAft>
                      </a:pPr>
                      <a:r>
                        <a:rPr lang="en-US" sz="1800" dirty="0">
                          <a:solidFill>
                            <a:srgbClr val="000000"/>
                          </a:solidFill>
                          <a:effectLst/>
                          <a:highlight>
                            <a:srgbClr val="E8E8E8"/>
                          </a:highlight>
                          <a:latin typeface="Times New Roman" panose="02020603050405020304" pitchFamily="18" charset="0"/>
                          <a:ea typeface="Times New Roman" panose="02020603050405020304" pitchFamily="18" charset="0"/>
                          <a:cs typeface="Aptos" panose="02110004020202020204"/>
                        </a:rPr>
                        <a:t>35814</a:t>
                      </a:r>
                      <a:endParaRPr lang="en-US" sz="1600" dirty="0">
                        <a:effectLst/>
                        <a:highlight>
                          <a:srgbClr val="E8E8E8"/>
                        </a:highlight>
                        <a:latin typeface="Aptos" panose="02110004020202020204"/>
                        <a:ea typeface="Aptos" panose="02110004020202020204"/>
                        <a:cs typeface="Aptos" panose="02110004020202020204"/>
                      </a:endParaRPr>
                    </a:p>
                  </a:txBody>
                  <a:tcPr marL="58783" marR="58783" marT="0" marB="0" anchor="b">
                    <a:lnL>
                      <a:noFill/>
                    </a:lnL>
                    <a:lnR>
                      <a:noFill/>
                    </a:lnR>
                    <a:lnT>
                      <a:noFill/>
                    </a:lnT>
                    <a:lnB>
                      <a:noFill/>
                    </a:lnB>
                    <a:solidFill>
                      <a:srgbClr val="E8E8E8"/>
                    </a:solidFill>
                  </a:tcPr>
                </a:tc>
                <a:extLst>
                  <a:ext uri="{0D108BD9-81ED-4DB2-BD59-A6C34878D82A}">
                    <a16:rowId xmlns:a16="http://schemas.microsoft.com/office/drawing/2014/main" val="2150616161"/>
                  </a:ext>
                </a:extLst>
              </a:tr>
              <a:tr h="318623">
                <a:tc>
                  <a:txBody>
                    <a:bodyPr/>
                    <a:lstStyle/>
                    <a:p>
                      <a:pPr marL="0" marR="0">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Rainbow Valley</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24</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1878</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655</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a:solidFill>
                            <a:srgbClr val="000000"/>
                          </a:solidFill>
                          <a:effectLst/>
                          <a:latin typeface="Times New Roman" panose="02020603050405020304" pitchFamily="18" charset="0"/>
                          <a:ea typeface="Times New Roman" panose="02020603050405020304" pitchFamily="18" charset="0"/>
                          <a:cs typeface="Aptos" panose="02110004020202020204"/>
                        </a:rPr>
                        <a:t>0</a:t>
                      </a:r>
                      <a:endParaRPr lang="en-US" sz="1600">
                        <a:effectLst/>
                        <a:latin typeface="Aptos" panose="02110004020202020204"/>
                        <a:ea typeface="Aptos" panose="02110004020202020204"/>
                        <a:cs typeface="Aptos" panose="02110004020202020204"/>
                      </a:endParaRPr>
                    </a:p>
                  </a:txBody>
                  <a:tcPr marL="58783" marR="58783"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ptos" panose="02110004020202020204"/>
                        </a:rPr>
                        <a:t>3722</a:t>
                      </a:r>
                      <a:endParaRPr lang="en-US" sz="1600" dirty="0">
                        <a:effectLst/>
                        <a:latin typeface="Aptos" panose="02110004020202020204"/>
                        <a:ea typeface="Aptos" panose="02110004020202020204"/>
                        <a:cs typeface="Aptos" panose="02110004020202020204"/>
                      </a:endParaRPr>
                    </a:p>
                  </a:txBody>
                  <a:tcPr marL="58783" marR="58783"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3076103"/>
                  </a:ext>
                </a:extLst>
              </a:tr>
            </a:tbl>
          </a:graphicData>
        </a:graphic>
      </p:graphicFrame>
    </p:spTree>
    <p:extLst>
      <p:ext uri="{BB962C8B-B14F-4D97-AF65-F5344CB8AC3E}">
        <p14:creationId xmlns:p14="http://schemas.microsoft.com/office/powerpoint/2010/main" val="1635306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6B38-C7FD-74C7-F618-6FCDE185EEA6}"/>
              </a:ext>
            </a:extLst>
          </p:cNvPr>
          <p:cNvSpPr>
            <a:spLocks noGrp="1"/>
          </p:cNvSpPr>
          <p:nvPr>
            <p:ph type="title"/>
          </p:nvPr>
        </p:nvSpPr>
        <p:spPr>
          <a:xfrm>
            <a:off x="838200" y="365126"/>
            <a:ext cx="10515600" cy="773864"/>
          </a:xfrm>
        </p:spPr>
        <p:txBody>
          <a:bodyPr>
            <a:normAutofit/>
          </a:bodyPr>
          <a:lstStyle/>
          <a:p>
            <a:r>
              <a:rPr lang="en-US" sz="3600" dirty="0"/>
              <a:t>Well Counts in DTW Calculation by Sub-basin</a:t>
            </a:r>
          </a:p>
        </p:txBody>
      </p:sp>
      <p:graphicFrame>
        <p:nvGraphicFramePr>
          <p:cNvPr id="4" name="Table 3">
            <a:extLst>
              <a:ext uri="{FF2B5EF4-FFF2-40B4-BE49-F238E27FC236}">
                <a16:creationId xmlns:a16="http://schemas.microsoft.com/office/drawing/2014/main" id="{3D5D4F7D-B23D-6F31-795F-488958D474AB}"/>
              </a:ext>
            </a:extLst>
          </p:cNvPr>
          <p:cNvGraphicFramePr>
            <a:graphicFrameLocks noGrp="1"/>
          </p:cNvGraphicFramePr>
          <p:nvPr/>
        </p:nvGraphicFramePr>
        <p:xfrm>
          <a:off x="1628274" y="1064563"/>
          <a:ext cx="8935452" cy="5761353"/>
        </p:xfrm>
        <a:graphic>
          <a:graphicData uri="http://schemas.openxmlformats.org/drawingml/2006/table">
            <a:tbl>
              <a:tblPr bandRow="1">
                <a:tableStyleId>{5C22544A-7EE6-4342-B048-85BDC9FD1C3A}</a:tableStyleId>
              </a:tblPr>
              <a:tblGrid>
                <a:gridCol w="2978484">
                  <a:extLst>
                    <a:ext uri="{9D8B030D-6E8A-4147-A177-3AD203B41FA5}">
                      <a16:colId xmlns:a16="http://schemas.microsoft.com/office/drawing/2014/main" val="3538987607"/>
                    </a:ext>
                  </a:extLst>
                </a:gridCol>
                <a:gridCol w="2978484">
                  <a:extLst>
                    <a:ext uri="{9D8B030D-6E8A-4147-A177-3AD203B41FA5}">
                      <a16:colId xmlns:a16="http://schemas.microsoft.com/office/drawing/2014/main" val="370207388"/>
                    </a:ext>
                  </a:extLst>
                </a:gridCol>
                <a:gridCol w="2978484">
                  <a:extLst>
                    <a:ext uri="{9D8B030D-6E8A-4147-A177-3AD203B41FA5}">
                      <a16:colId xmlns:a16="http://schemas.microsoft.com/office/drawing/2014/main" val="3090118953"/>
                    </a:ext>
                  </a:extLst>
                </a:gridCol>
              </a:tblGrid>
              <a:tr h="260986">
                <a:tc>
                  <a:txBody>
                    <a:bodyPr/>
                    <a:lstStyle/>
                    <a:p>
                      <a:pPr marL="0" marR="0">
                        <a:lnSpc>
                          <a:spcPct val="150000"/>
                        </a:lnSpc>
                        <a:spcBef>
                          <a:spcPts val="0"/>
                        </a:spcBef>
                        <a:spcAft>
                          <a:spcPts val="0"/>
                        </a:spcAft>
                      </a:pPr>
                      <a:r>
                        <a:rPr lang="en-US" sz="1600" dirty="0">
                          <a:solidFill>
                            <a:schemeClr val="bg1"/>
                          </a:solidFill>
                          <a:effectLst/>
                        </a:rPr>
                        <a:t>Sub-basin</a:t>
                      </a:r>
                      <a:endParaRPr lang="en-US" sz="1200" dirty="0">
                        <a:solidFill>
                          <a:schemeClr val="bg1"/>
                        </a:solidFill>
                        <a:effectLst/>
                        <a:latin typeface="Aptos" panose="02110004020202020204"/>
                        <a:ea typeface="Aptos" panose="02110004020202020204"/>
                        <a:cs typeface="Aptos" panose="02110004020202020204"/>
                      </a:endParaRPr>
                    </a:p>
                  </a:txBody>
                  <a:tcPr marL="62907" marR="62907" marT="0" marB="0" anchor="b">
                    <a:solidFill>
                      <a:schemeClr val="tx2"/>
                    </a:solidFill>
                  </a:tcPr>
                </a:tc>
                <a:tc>
                  <a:txBody>
                    <a:bodyPr/>
                    <a:lstStyle/>
                    <a:p>
                      <a:pPr marL="0" marR="0">
                        <a:lnSpc>
                          <a:spcPct val="150000"/>
                        </a:lnSpc>
                        <a:spcBef>
                          <a:spcPts val="0"/>
                        </a:spcBef>
                        <a:spcAft>
                          <a:spcPts val="0"/>
                        </a:spcAft>
                      </a:pPr>
                      <a:r>
                        <a:rPr lang="en-US" sz="1600" dirty="0">
                          <a:solidFill>
                            <a:schemeClr val="bg1"/>
                          </a:solidFill>
                          <a:effectLst/>
                        </a:rPr>
                        <a:t>Basin</a:t>
                      </a:r>
                      <a:endParaRPr lang="en-US" sz="1200" dirty="0">
                        <a:solidFill>
                          <a:schemeClr val="bg1"/>
                        </a:solidFill>
                        <a:effectLst/>
                        <a:latin typeface="Aptos" panose="02110004020202020204"/>
                        <a:ea typeface="Aptos" panose="02110004020202020204"/>
                        <a:cs typeface="Aptos" panose="02110004020202020204"/>
                      </a:endParaRPr>
                    </a:p>
                  </a:txBody>
                  <a:tcPr marL="62907" marR="62907" marT="0" marB="0" anchor="b">
                    <a:solidFill>
                      <a:schemeClr val="tx2"/>
                    </a:solidFill>
                  </a:tcPr>
                </a:tc>
                <a:tc>
                  <a:txBody>
                    <a:bodyPr/>
                    <a:lstStyle/>
                    <a:p>
                      <a:pPr marL="0" marR="0">
                        <a:lnSpc>
                          <a:spcPct val="150000"/>
                        </a:lnSpc>
                        <a:spcBef>
                          <a:spcPts val="0"/>
                        </a:spcBef>
                        <a:spcAft>
                          <a:spcPts val="0"/>
                        </a:spcAft>
                      </a:pPr>
                      <a:r>
                        <a:rPr lang="en-US" sz="1600" dirty="0">
                          <a:solidFill>
                            <a:schemeClr val="bg1"/>
                          </a:solidFill>
                          <a:effectLst/>
                        </a:rPr>
                        <a:t>Number of Wells</a:t>
                      </a:r>
                      <a:endParaRPr lang="en-US" sz="1200" dirty="0">
                        <a:solidFill>
                          <a:schemeClr val="bg1"/>
                        </a:solidFill>
                        <a:effectLst/>
                        <a:latin typeface="Aptos" panose="02110004020202020204"/>
                        <a:ea typeface="Aptos" panose="02110004020202020204"/>
                        <a:cs typeface="Aptos" panose="02110004020202020204"/>
                      </a:endParaRPr>
                    </a:p>
                  </a:txBody>
                  <a:tcPr marL="62907" marR="62907" marT="0" marB="0" anchor="b">
                    <a:solidFill>
                      <a:schemeClr val="tx2"/>
                    </a:solidFill>
                  </a:tcPr>
                </a:tc>
                <a:extLst>
                  <a:ext uri="{0D108BD9-81ED-4DB2-BD59-A6C34878D82A}">
                    <a16:rowId xmlns:a16="http://schemas.microsoft.com/office/drawing/2014/main" val="348191596"/>
                  </a:ext>
                </a:extLst>
              </a:tr>
              <a:tr h="260986">
                <a:tc>
                  <a:txBody>
                    <a:bodyPr/>
                    <a:lstStyle/>
                    <a:p>
                      <a:pPr marL="0" marR="0">
                        <a:lnSpc>
                          <a:spcPct val="150000"/>
                        </a:lnSpc>
                        <a:spcBef>
                          <a:spcPts val="0"/>
                        </a:spcBef>
                        <a:spcAft>
                          <a:spcPts val="0"/>
                        </a:spcAft>
                      </a:pPr>
                      <a:r>
                        <a:rPr lang="en-US" sz="1600" dirty="0">
                          <a:effectLst/>
                        </a:rPr>
                        <a:t>Benson</a:t>
                      </a:r>
                      <a:endParaRPr lang="en-US" sz="1200" dirty="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dirty="0">
                          <a:effectLst/>
                        </a:rPr>
                        <a:t>Upper San Pedro*</a:t>
                      </a:r>
                      <a:endParaRPr lang="en-US" sz="1200" dirty="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5</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246704947"/>
                  </a:ext>
                </a:extLst>
              </a:tr>
              <a:tr h="260986">
                <a:tc>
                  <a:txBody>
                    <a:bodyPr/>
                    <a:lstStyle/>
                    <a:p>
                      <a:pPr marL="0" marR="0">
                        <a:lnSpc>
                          <a:spcPct val="150000"/>
                        </a:lnSpc>
                        <a:spcBef>
                          <a:spcPts val="0"/>
                        </a:spcBef>
                        <a:spcAft>
                          <a:spcPts val="0"/>
                        </a:spcAft>
                      </a:pPr>
                      <a:r>
                        <a:rPr lang="en-US" sz="1600">
                          <a:effectLst/>
                        </a:rPr>
                        <a:t>Douglas</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Douglas AMA</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15</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224106080"/>
                  </a:ext>
                </a:extLst>
              </a:tr>
              <a:tr h="260986">
                <a:tc>
                  <a:txBody>
                    <a:bodyPr/>
                    <a:lstStyle/>
                    <a:p>
                      <a:pPr marL="0" marR="0">
                        <a:lnSpc>
                          <a:spcPct val="150000"/>
                        </a:lnSpc>
                        <a:spcBef>
                          <a:spcPts val="0"/>
                        </a:spcBef>
                        <a:spcAft>
                          <a:spcPts val="0"/>
                        </a:spcAft>
                      </a:pPr>
                      <a:r>
                        <a:rPr lang="en-US" sz="1600">
                          <a:effectLst/>
                        </a:rPr>
                        <a:t>Gila Bend</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Gila Bend*</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12</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975115036"/>
                  </a:ext>
                </a:extLst>
              </a:tr>
              <a:tr h="263877">
                <a:tc>
                  <a:txBody>
                    <a:bodyPr/>
                    <a:lstStyle/>
                    <a:p>
                      <a:pPr marL="0" marR="0">
                        <a:lnSpc>
                          <a:spcPct val="150000"/>
                        </a:lnSpc>
                        <a:spcBef>
                          <a:spcPts val="0"/>
                        </a:spcBef>
                        <a:spcAft>
                          <a:spcPts val="0"/>
                        </a:spcAft>
                      </a:pPr>
                      <a:r>
                        <a:rPr lang="en-US" sz="1600">
                          <a:effectLst/>
                        </a:rPr>
                        <a:t>Harquahala INA &amp; Hassayampa</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Harquahala Basin &amp; Phoenix AMA</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44</a:t>
                      </a:r>
                      <a:endParaRPr lang="en-US" sz="1200">
                        <a:effectLst/>
                        <a:latin typeface="Aptos" panose="02110004020202020204"/>
                        <a:ea typeface="Aptos" panose="02110004020202020204"/>
                        <a:cs typeface="Aptos" panose="02110004020202020204"/>
                      </a:endParaRPr>
                    </a:p>
                  </a:txBody>
                  <a:tcPr marL="62907" marR="62907" marT="0" marB="0" anchor="ctr"/>
                </a:tc>
                <a:extLst>
                  <a:ext uri="{0D108BD9-81ED-4DB2-BD59-A6C34878D82A}">
                    <a16:rowId xmlns:a16="http://schemas.microsoft.com/office/drawing/2014/main" val="3317464071"/>
                  </a:ext>
                </a:extLst>
              </a:tr>
              <a:tr h="260986">
                <a:tc>
                  <a:txBody>
                    <a:bodyPr/>
                    <a:lstStyle/>
                    <a:p>
                      <a:pPr marL="0" marR="0">
                        <a:lnSpc>
                          <a:spcPct val="150000"/>
                        </a:lnSpc>
                        <a:spcBef>
                          <a:spcPts val="0"/>
                        </a:spcBef>
                        <a:spcAft>
                          <a:spcPts val="0"/>
                        </a:spcAft>
                      </a:pPr>
                      <a:r>
                        <a:rPr lang="en-US" sz="1600">
                          <a:effectLst/>
                        </a:rPr>
                        <a:t>Santa Cruz AMA North</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Santa Cruz AMA</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16</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139963907"/>
                  </a:ext>
                </a:extLst>
              </a:tr>
              <a:tr h="260986">
                <a:tc>
                  <a:txBody>
                    <a:bodyPr/>
                    <a:lstStyle/>
                    <a:p>
                      <a:pPr marL="0" marR="0">
                        <a:lnSpc>
                          <a:spcPct val="150000"/>
                        </a:lnSpc>
                        <a:spcBef>
                          <a:spcPts val="0"/>
                        </a:spcBef>
                        <a:spcAft>
                          <a:spcPts val="0"/>
                        </a:spcAft>
                      </a:pPr>
                      <a:r>
                        <a:rPr lang="en-US" sz="1600">
                          <a:effectLst/>
                        </a:rPr>
                        <a:t>Santa Cruz AMA South</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Santa Cruz AMA</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24</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2890125028"/>
                  </a:ext>
                </a:extLst>
              </a:tr>
              <a:tr h="260986">
                <a:tc>
                  <a:txBody>
                    <a:bodyPr/>
                    <a:lstStyle/>
                    <a:p>
                      <a:pPr marL="0" marR="0">
                        <a:lnSpc>
                          <a:spcPct val="150000"/>
                        </a:lnSpc>
                        <a:spcBef>
                          <a:spcPts val="0"/>
                        </a:spcBef>
                        <a:spcAft>
                          <a:spcPts val="0"/>
                        </a:spcAft>
                      </a:pPr>
                      <a:r>
                        <a:rPr lang="en-US" sz="1600">
                          <a:effectLst/>
                        </a:rPr>
                        <a:t>Sierra Vista</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Upper San Pedro*</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36</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3395551093"/>
                  </a:ext>
                </a:extLst>
              </a:tr>
              <a:tr h="260986">
                <a:tc>
                  <a:txBody>
                    <a:bodyPr/>
                    <a:lstStyle/>
                    <a:p>
                      <a:pPr marL="0" marR="0">
                        <a:lnSpc>
                          <a:spcPct val="150000"/>
                        </a:lnSpc>
                        <a:spcBef>
                          <a:spcPts val="0"/>
                        </a:spcBef>
                        <a:spcAft>
                          <a:spcPts val="0"/>
                        </a:spcAft>
                      </a:pPr>
                      <a:r>
                        <a:rPr lang="en-US" sz="1600">
                          <a:effectLst/>
                        </a:rPr>
                        <a:t>Willcox</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Willcox*</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26</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2578148980"/>
                  </a:ext>
                </a:extLst>
              </a:tr>
              <a:tr h="260986">
                <a:tc>
                  <a:txBody>
                    <a:bodyPr/>
                    <a:lstStyle/>
                    <a:p>
                      <a:pPr marL="0" marR="0">
                        <a:lnSpc>
                          <a:spcPct val="150000"/>
                        </a:lnSpc>
                        <a:spcBef>
                          <a:spcPts val="0"/>
                        </a:spcBef>
                        <a:spcAft>
                          <a:spcPts val="0"/>
                        </a:spcAft>
                      </a:pPr>
                      <a:r>
                        <a:rPr lang="en-US" sz="1600">
                          <a:effectLst/>
                        </a:rPr>
                        <a:t>Avra Valley</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Tucson AMA</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45</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1810504240"/>
                  </a:ext>
                </a:extLst>
              </a:tr>
              <a:tr h="260986">
                <a:tc>
                  <a:txBody>
                    <a:bodyPr/>
                    <a:lstStyle/>
                    <a:p>
                      <a:pPr marL="0" marR="0">
                        <a:lnSpc>
                          <a:spcPct val="150000"/>
                        </a:lnSpc>
                        <a:spcBef>
                          <a:spcPts val="0"/>
                        </a:spcBef>
                        <a:spcAft>
                          <a:spcPts val="0"/>
                        </a:spcAft>
                      </a:pPr>
                      <a:r>
                        <a:rPr lang="en-US" sz="1600">
                          <a:effectLst/>
                        </a:rPr>
                        <a:t>Eloy</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Pinal AMA</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74</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3571264922"/>
                  </a:ext>
                </a:extLst>
              </a:tr>
              <a:tr h="260986">
                <a:tc>
                  <a:txBody>
                    <a:bodyPr/>
                    <a:lstStyle/>
                    <a:p>
                      <a:pPr marL="0" marR="0">
                        <a:lnSpc>
                          <a:spcPct val="150000"/>
                        </a:lnSpc>
                        <a:spcBef>
                          <a:spcPts val="0"/>
                        </a:spcBef>
                        <a:spcAft>
                          <a:spcPts val="0"/>
                        </a:spcAft>
                      </a:pPr>
                      <a:r>
                        <a:rPr lang="en-US" sz="1600">
                          <a:effectLst/>
                        </a:rPr>
                        <a:t>Maricopa-Stanfield</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Pinal AMA</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27</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3402740979"/>
                  </a:ext>
                </a:extLst>
              </a:tr>
              <a:tr h="260986">
                <a:tc>
                  <a:txBody>
                    <a:bodyPr/>
                    <a:lstStyle/>
                    <a:p>
                      <a:pPr marL="0" marR="0">
                        <a:lnSpc>
                          <a:spcPct val="150000"/>
                        </a:lnSpc>
                        <a:spcBef>
                          <a:spcPts val="0"/>
                        </a:spcBef>
                        <a:spcAft>
                          <a:spcPts val="0"/>
                        </a:spcAft>
                      </a:pPr>
                      <a:r>
                        <a:rPr lang="en-US" sz="1600">
                          <a:effectLst/>
                        </a:rPr>
                        <a:t>Rainbow Valley</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Phoenix AMA</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11</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1327734750"/>
                  </a:ext>
                </a:extLst>
              </a:tr>
              <a:tr h="842643">
                <a:tc>
                  <a:txBody>
                    <a:bodyPr/>
                    <a:lstStyle/>
                    <a:p>
                      <a:pPr marL="0" marR="0">
                        <a:lnSpc>
                          <a:spcPct val="150000"/>
                        </a:lnSpc>
                        <a:spcBef>
                          <a:spcPts val="0"/>
                        </a:spcBef>
                        <a:spcAft>
                          <a:spcPts val="0"/>
                        </a:spcAft>
                      </a:pPr>
                      <a:r>
                        <a:rPr lang="en-US" sz="1600">
                          <a:effectLst/>
                        </a:rPr>
                        <a:t>Butler Valley, McMullen Valley, Ranegras Plain</a:t>
                      </a:r>
                      <a:endParaRPr lang="en-US" sz="1200">
                        <a:effectLst/>
                        <a:latin typeface="Aptos" panose="02110004020202020204"/>
                        <a:ea typeface="Aptos" panose="02110004020202020204"/>
                        <a:cs typeface="Aptos" panose="02110004020202020204"/>
                      </a:endParaRPr>
                    </a:p>
                  </a:txBody>
                  <a:tcPr marL="62907" marR="62907" marT="0" marB="0" anchor="ctr"/>
                </a:tc>
                <a:tc>
                  <a:txBody>
                    <a:bodyPr/>
                    <a:lstStyle/>
                    <a:p>
                      <a:pPr marL="0" marR="0">
                        <a:lnSpc>
                          <a:spcPct val="150000"/>
                        </a:lnSpc>
                        <a:spcBef>
                          <a:spcPts val="0"/>
                        </a:spcBef>
                        <a:spcAft>
                          <a:spcPts val="0"/>
                        </a:spcAft>
                      </a:pPr>
                      <a:r>
                        <a:rPr lang="en-US" sz="1600">
                          <a:effectLst/>
                        </a:rPr>
                        <a:t>Butler Valley, McMullen Valley, &amp; Ranegras Plain*</a:t>
                      </a:r>
                      <a:endParaRPr lang="en-US" sz="1200">
                        <a:effectLst/>
                        <a:latin typeface="Aptos" panose="02110004020202020204"/>
                        <a:ea typeface="Aptos" panose="02110004020202020204"/>
                        <a:cs typeface="Aptos" panose="02110004020202020204"/>
                      </a:endParaRPr>
                    </a:p>
                  </a:txBody>
                  <a:tcPr marL="62907" marR="62907" marT="0" marB="0" anchor="ctr"/>
                </a:tc>
                <a:tc>
                  <a:txBody>
                    <a:bodyPr/>
                    <a:lstStyle/>
                    <a:p>
                      <a:pPr marL="0" marR="0" algn="r">
                        <a:lnSpc>
                          <a:spcPct val="150000"/>
                        </a:lnSpc>
                        <a:spcBef>
                          <a:spcPts val="0"/>
                        </a:spcBef>
                        <a:spcAft>
                          <a:spcPts val="0"/>
                        </a:spcAft>
                      </a:pPr>
                      <a:r>
                        <a:rPr lang="en-US" sz="1600">
                          <a:effectLst/>
                        </a:rPr>
                        <a:t>40</a:t>
                      </a:r>
                      <a:endParaRPr lang="en-US" sz="1200">
                        <a:effectLst/>
                        <a:latin typeface="Aptos" panose="02110004020202020204"/>
                        <a:ea typeface="Aptos" panose="02110004020202020204"/>
                        <a:cs typeface="Aptos" panose="02110004020202020204"/>
                      </a:endParaRPr>
                    </a:p>
                  </a:txBody>
                  <a:tcPr marL="62907" marR="62907" marT="0" marB="0" anchor="ctr"/>
                </a:tc>
                <a:extLst>
                  <a:ext uri="{0D108BD9-81ED-4DB2-BD59-A6C34878D82A}">
                    <a16:rowId xmlns:a16="http://schemas.microsoft.com/office/drawing/2014/main" val="2261810551"/>
                  </a:ext>
                </a:extLst>
              </a:tr>
              <a:tr h="260986">
                <a:tc>
                  <a:txBody>
                    <a:bodyPr/>
                    <a:lstStyle/>
                    <a:p>
                      <a:pPr marL="0" marR="0">
                        <a:lnSpc>
                          <a:spcPct val="150000"/>
                        </a:lnSpc>
                        <a:spcBef>
                          <a:spcPts val="0"/>
                        </a:spcBef>
                        <a:spcAft>
                          <a:spcPts val="0"/>
                        </a:spcAft>
                      </a:pPr>
                      <a:r>
                        <a:rPr lang="en-US" sz="1600">
                          <a:effectLst/>
                        </a:rPr>
                        <a:t>San Simon Valley</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nSpc>
                          <a:spcPct val="150000"/>
                        </a:lnSpc>
                        <a:spcBef>
                          <a:spcPts val="0"/>
                        </a:spcBef>
                        <a:spcAft>
                          <a:spcPts val="0"/>
                        </a:spcAft>
                      </a:pPr>
                      <a:r>
                        <a:rPr lang="en-US" sz="1600">
                          <a:effectLst/>
                        </a:rPr>
                        <a:t>Safford Basin*</a:t>
                      </a:r>
                      <a:endParaRPr lang="en-US" sz="1200">
                        <a:effectLst/>
                        <a:latin typeface="Aptos" panose="02110004020202020204"/>
                        <a:ea typeface="Aptos" panose="02110004020202020204"/>
                        <a:cs typeface="Aptos" panose="02110004020202020204"/>
                      </a:endParaRPr>
                    </a:p>
                  </a:txBody>
                  <a:tcPr marL="62907" marR="62907" marT="0" marB="0" anchor="b"/>
                </a:tc>
                <a:tc>
                  <a:txBody>
                    <a:bodyPr/>
                    <a:lstStyle/>
                    <a:p>
                      <a:pPr marL="0" marR="0" algn="r">
                        <a:lnSpc>
                          <a:spcPct val="150000"/>
                        </a:lnSpc>
                        <a:spcBef>
                          <a:spcPts val="0"/>
                        </a:spcBef>
                        <a:spcAft>
                          <a:spcPts val="0"/>
                        </a:spcAft>
                      </a:pPr>
                      <a:r>
                        <a:rPr lang="en-US" sz="1600">
                          <a:effectLst/>
                        </a:rPr>
                        <a:t>19</a:t>
                      </a:r>
                      <a:endParaRPr lang="en-US" sz="1200">
                        <a:effectLst/>
                        <a:latin typeface="Aptos" panose="02110004020202020204"/>
                        <a:ea typeface="Aptos" panose="02110004020202020204"/>
                        <a:cs typeface="Aptos" panose="02110004020202020204"/>
                      </a:endParaRPr>
                    </a:p>
                  </a:txBody>
                  <a:tcPr marL="62907" marR="62907" marT="0" marB="0" anchor="b"/>
                </a:tc>
                <a:extLst>
                  <a:ext uri="{0D108BD9-81ED-4DB2-BD59-A6C34878D82A}">
                    <a16:rowId xmlns:a16="http://schemas.microsoft.com/office/drawing/2014/main" val="2541231322"/>
                  </a:ext>
                </a:extLst>
              </a:tr>
              <a:tr h="260986">
                <a:tc gridSpan="3">
                  <a:txBody>
                    <a:bodyPr/>
                    <a:lstStyle/>
                    <a:p>
                      <a:pPr marL="0" marR="0">
                        <a:lnSpc>
                          <a:spcPct val="150000"/>
                        </a:lnSpc>
                        <a:spcBef>
                          <a:spcPts val="0"/>
                        </a:spcBef>
                        <a:spcAft>
                          <a:spcPts val="0"/>
                        </a:spcAft>
                      </a:pPr>
                      <a:r>
                        <a:rPr lang="en-US" sz="1600" dirty="0">
                          <a:effectLst/>
                        </a:rPr>
                        <a:t>*Groundwater not regulated</a:t>
                      </a:r>
                      <a:endParaRPr lang="en-US" sz="1200" dirty="0">
                        <a:effectLst/>
                        <a:latin typeface="Aptos" panose="02110004020202020204"/>
                        <a:ea typeface="Aptos" panose="02110004020202020204"/>
                        <a:cs typeface="Aptos" panose="02110004020202020204"/>
                      </a:endParaRPr>
                    </a:p>
                  </a:txBody>
                  <a:tcPr marL="62907" marR="62907" marT="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2107627"/>
                  </a:ext>
                </a:extLst>
              </a:tr>
            </a:tbl>
          </a:graphicData>
        </a:graphic>
      </p:graphicFrame>
    </p:spTree>
    <p:extLst>
      <p:ext uri="{BB962C8B-B14F-4D97-AF65-F5344CB8AC3E}">
        <p14:creationId xmlns:p14="http://schemas.microsoft.com/office/powerpoint/2010/main" val="2470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9BA64F2-ABF2-8BF3-9320-66EF2E85A210}"/>
              </a:ext>
            </a:extLst>
          </p:cNvPr>
          <p:cNvGraphicFramePr>
            <a:graphicFrameLocks noGrp="1"/>
          </p:cNvGraphicFramePr>
          <p:nvPr>
            <p:extLst>
              <p:ext uri="{D42A27DB-BD31-4B8C-83A1-F6EECF244321}">
                <p14:modId xmlns:p14="http://schemas.microsoft.com/office/powerpoint/2010/main" val="3416355077"/>
              </p:ext>
            </p:extLst>
          </p:nvPr>
        </p:nvGraphicFramePr>
        <p:xfrm>
          <a:off x="171451" y="485775"/>
          <a:ext cx="5814644" cy="5110137"/>
        </p:xfrm>
        <a:graphic>
          <a:graphicData uri="http://schemas.openxmlformats.org/drawingml/2006/table">
            <a:tbl>
              <a:tblPr bandRow="1"/>
              <a:tblGrid>
                <a:gridCol w="1073223">
                  <a:extLst>
                    <a:ext uri="{9D8B030D-6E8A-4147-A177-3AD203B41FA5}">
                      <a16:colId xmlns:a16="http://schemas.microsoft.com/office/drawing/2014/main" val="1384015546"/>
                    </a:ext>
                  </a:extLst>
                </a:gridCol>
                <a:gridCol w="870378">
                  <a:extLst>
                    <a:ext uri="{9D8B030D-6E8A-4147-A177-3AD203B41FA5}">
                      <a16:colId xmlns:a16="http://schemas.microsoft.com/office/drawing/2014/main" val="2351901405"/>
                    </a:ext>
                  </a:extLst>
                </a:gridCol>
                <a:gridCol w="616619">
                  <a:extLst>
                    <a:ext uri="{9D8B030D-6E8A-4147-A177-3AD203B41FA5}">
                      <a16:colId xmlns:a16="http://schemas.microsoft.com/office/drawing/2014/main" val="2760993579"/>
                    </a:ext>
                  </a:extLst>
                </a:gridCol>
                <a:gridCol w="885733">
                  <a:extLst>
                    <a:ext uri="{9D8B030D-6E8A-4147-A177-3AD203B41FA5}">
                      <a16:colId xmlns:a16="http://schemas.microsoft.com/office/drawing/2014/main" val="3394689334"/>
                    </a:ext>
                  </a:extLst>
                </a:gridCol>
                <a:gridCol w="796837">
                  <a:extLst>
                    <a:ext uri="{9D8B030D-6E8A-4147-A177-3AD203B41FA5}">
                      <a16:colId xmlns:a16="http://schemas.microsoft.com/office/drawing/2014/main" val="392125311"/>
                    </a:ext>
                  </a:extLst>
                </a:gridCol>
                <a:gridCol w="684504">
                  <a:extLst>
                    <a:ext uri="{9D8B030D-6E8A-4147-A177-3AD203B41FA5}">
                      <a16:colId xmlns:a16="http://schemas.microsoft.com/office/drawing/2014/main" val="2920992033"/>
                    </a:ext>
                  </a:extLst>
                </a:gridCol>
                <a:gridCol w="887350">
                  <a:extLst>
                    <a:ext uri="{9D8B030D-6E8A-4147-A177-3AD203B41FA5}">
                      <a16:colId xmlns:a16="http://schemas.microsoft.com/office/drawing/2014/main" val="1462682293"/>
                    </a:ext>
                  </a:extLst>
                </a:gridCol>
              </a:tblGrid>
              <a:tr h="23993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DTW (Acre Ft.)</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marL="0" marR="0">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Temperature (C)</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marL="0" marR="0">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Precipitation (in)</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174514511"/>
                  </a:ext>
                </a:extLst>
              </a:tr>
              <a:tr h="468095">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Sub-basin</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Mean</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St. dev.</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Mean</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St. dev.</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Mean</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St. dev.</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812726001"/>
                  </a:ext>
                </a:extLst>
              </a:tr>
              <a:tr h="239930">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Avra Valley</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245.64</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4.96</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19.80</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0.49</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1.07</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0.26</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3429196500"/>
                  </a:ext>
                </a:extLst>
              </a:tr>
              <a:tr h="536197">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Butler, McMullen, &amp; Ranegras*</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340.84</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5.27</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20.87</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0.53</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0.56</a:t>
                      </a:r>
                      <a:endParaRPr lang="en-US" sz="1200" dirty="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0.14</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60021078"/>
                  </a:ext>
                </a:extLst>
              </a:tr>
              <a:tr h="239930">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Benson*</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241.44</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5.19</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17.60</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0.51</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1.14</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0.26</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3199318174"/>
                  </a:ext>
                </a:extLst>
              </a:tr>
              <a:tr h="23993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Douglas</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190.00</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10.10</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17.32</a:t>
                      </a:r>
                      <a:endParaRPr lang="en-US" sz="1200" dirty="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0.57</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1.08</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0.25</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82605975"/>
                  </a:ext>
                </a:extLst>
              </a:tr>
              <a:tr h="215465">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Eloy</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239.24</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3.55</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21.74</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0.51</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0.72</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0.19</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1921447344"/>
                  </a:ext>
                </a:extLst>
              </a:tr>
              <a:tr h="204135">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Gila Bend*</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325.16</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22.42</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22.68</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0.46</a:t>
                      </a:r>
                      <a:endParaRPr lang="en-US" sz="1200" dirty="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0.55</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0.13</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97274503"/>
                  </a:ext>
                </a:extLst>
              </a:tr>
              <a:tr h="478555">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Harquahala INA &amp; Hassayampa</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217.01</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4.64</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21.51</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0.56</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0.60</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0.16</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2988053519"/>
                  </a:ext>
                </a:extLst>
              </a:tr>
              <a:tr h="40005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Maricopa Stanfield</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314.16</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5.74</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22.18</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0.52</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0.59</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0.15</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87155305"/>
                  </a:ext>
                </a:extLst>
              </a:tr>
              <a:tr h="440752">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Rainbow Valley</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365.18</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9.39</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22.27</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0.54</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0.59</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0.15</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2027873083"/>
                  </a:ext>
                </a:extLst>
              </a:tr>
              <a:tr h="245048">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SCAMA North</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66.79</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1.30</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17.82</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0.45</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1.36</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0.28</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185863377"/>
                  </a:ext>
                </a:extLst>
              </a:tr>
              <a:tr h="209550">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SCAMA South</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94.17</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1.83</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17.43</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0.43</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1.38</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0.29</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2037944177"/>
                  </a:ext>
                </a:extLst>
              </a:tr>
              <a:tr h="295275">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San Simon Valley*</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197.51</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10.97</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16.71</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0.49</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1.05</a:t>
                      </a:r>
                      <a:endParaRPr lang="en-US" sz="1200">
                        <a:effectLs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0.23</a:t>
                      </a:r>
                      <a:endParaRPr lang="en-US" sz="120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72885722"/>
                  </a:ext>
                </a:extLst>
              </a:tr>
              <a:tr h="190500">
                <a:tc>
                  <a:txBody>
                    <a:bodyPr/>
                    <a:lstStyle/>
                    <a:p>
                      <a:pPr marL="0" marR="0">
                        <a:lnSpc>
                          <a:spcPct val="107000"/>
                        </a:lnSpc>
                        <a:spcBef>
                          <a:spcPts val="0"/>
                        </a:spcBef>
                        <a:spcAft>
                          <a:spcPts val="0"/>
                        </a:spcAft>
                      </a:pPr>
                      <a:r>
                        <a:rPr lang="en-US" sz="1200" dirty="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Sierra Vista*</a:t>
                      </a:r>
                      <a:endParaRPr lang="en-US" sz="1200" dirty="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227.03</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3.62</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16.99</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0.52</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1.29</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w="1270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0.30</a:t>
                      </a:r>
                      <a:endParaRPr lang="en-US" sz="1200">
                        <a:effectLst/>
                        <a:highlight>
                          <a:srgbClr val="D9D9D9"/>
                        </a:highlight>
                        <a:latin typeface="Aptos" panose="02110004020202020204"/>
                        <a:ea typeface="Aptos" panose="02110004020202020204"/>
                        <a:cs typeface="Aptos" panose="02110004020202020204"/>
                      </a:endParaRPr>
                    </a:p>
                  </a:txBody>
                  <a:tcPr marL="57745" marR="57745" marT="0" marB="0" anchor="b">
                    <a:lnL>
                      <a:noFill/>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54749041"/>
                  </a:ext>
                </a:extLst>
              </a:tr>
              <a:tr h="239930">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Willcox*</a:t>
                      </a:r>
                      <a:endParaRPr lang="en-US" sz="1200" dirty="0">
                        <a:effectLst/>
                        <a:latin typeface="Aptos" panose="02110004020202020204"/>
                        <a:ea typeface="Aptos" panose="02110004020202020204"/>
                        <a:cs typeface="Aptos" panose="02110004020202020204"/>
                      </a:endParaRPr>
                    </a:p>
                  </a:txBody>
                  <a:tcPr marL="57745" marR="57745" marT="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264.00</a:t>
                      </a:r>
                      <a:endParaRPr lang="en-US" sz="1200" dirty="0">
                        <a:effectLst/>
                        <a:latin typeface="Aptos" panose="02110004020202020204"/>
                        <a:ea typeface="Aptos" panose="02110004020202020204"/>
                        <a:cs typeface="Aptos" panose="02110004020202020204"/>
                      </a:endParaRPr>
                    </a:p>
                  </a:txBody>
                  <a:tcPr marL="57745" marR="57745" marT="0" marB="0" anchor="b">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12.24</a:t>
                      </a:r>
                      <a:endParaRPr lang="en-US" sz="1200" dirty="0">
                        <a:effectLst/>
                        <a:latin typeface="Aptos" panose="02110004020202020204"/>
                        <a:ea typeface="Aptos" panose="02110004020202020204"/>
                        <a:cs typeface="Aptos" panose="02110004020202020204"/>
                      </a:endParaRPr>
                    </a:p>
                  </a:txBody>
                  <a:tcPr marL="57745" marR="57745" marT="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16.16</a:t>
                      </a:r>
                      <a:endParaRPr lang="en-US" sz="1200" dirty="0">
                        <a:effectLst/>
                        <a:latin typeface="Aptos" panose="02110004020202020204"/>
                        <a:ea typeface="Aptos" panose="02110004020202020204"/>
                        <a:cs typeface="Aptos" panose="02110004020202020204"/>
                      </a:endParaRPr>
                    </a:p>
                  </a:txBody>
                  <a:tcPr marL="57745" marR="57745" marT="0" marB="0" anchor="b">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0.53</a:t>
                      </a:r>
                      <a:endParaRPr lang="en-US" sz="1200" dirty="0">
                        <a:effectLst/>
                        <a:latin typeface="Aptos" panose="02110004020202020204"/>
                        <a:ea typeface="Aptos" panose="02110004020202020204"/>
                        <a:cs typeface="Aptos" panose="02110004020202020204"/>
                      </a:endParaRPr>
                    </a:p>
                  </a:txBody>
                  <a:tcPr marL="57745" marR="57745" marT="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1.25</a:t>
                      </a:r>
                      <a:endParaRPr lang="en-US" sz="1200" dirty="0">
                        <a:effectLst/>
                        <a:latin typeface="Aptos" panose="02110004020202020204"/>
                        <a:ea typeface="Aptos" panose="02110004020202020204"/>
                        <a:cs typeface="Aptos" panose="02110004020202020204"/>
                      </a:endParaRPr>
                    </a:p>
                  </a:txBody>
                  <a:tcPr marL="57745" marR="57745" marT="0" marB="0" anchor="b">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0.27</a:t>
                      </a:r>
                      <a:endParaRPr lang="en-US" sz="1200" dirty="0">
                        <a:effectLst/>
                        <a:latin typeface="Aptos" panose="02110004020202020204"/>
                        <a:ea typeface="Aptos" panose="02110004020202020204"/>
                        <a:cs typeface="Aptos" panose="02110004020202020204"/>
                      </a:endParaRPr>
                    </a:p>
                  </a:txBody>
                  <a:tcPr marL="57745" marR="57745"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388"/>
                  </a:ext>
                </a:extLst>
              </a:tr>
            </a:tbl>
          </a:graphicData>
        </a:graphic>
      </p:graphicFrame>
      <p:graphicFrame>
        <p:nvGraphicFramePr>
          <p:cNvPr id="3" name="Table 2">
            <a:extLst>
              <a:ext uri="{FF2B5EF4-FFF2-40B4-BE49-F238E27FC236}">
                <a16:creationId xmlns:a16="http://schemas.microsoft.com/office/drawing/2014/main" id="{9F4929B1-0B3F-A2DF-4048-25DEAC555594}"/>
              </a:ext>
            </a:extLst>
          </p:cNvPr>
          <p:cNvGraphicFramePr>
            <a:graphicFrameLocks noGrp="1"/>
          </p:cNvGraphicFramePr>
          <p:nvPr>
            <p:extLst>
              <p:ext uri="{D42A27DB-BD31-4B8C-83A1-F6EECF244321}">
                <p14:modId xmlns:p14="http://schemas.microsoft.com/office/powerpoint/2010/main" val="920156364"/>
              </p:ext>
            </p:extLst>
          </p:nvPr>
        </p:nvGraphicFramePr>
        <p:xfrm>
          <a:off x="6205906" y="485775"/>
          <a:ext cx="5814643" cy="5977758"/>
        </p:xfrm>
        <a:graphic>
          <a:graphicData uri="http://schemas.openxmlformats.org/drawingml/2006/table">
            <a:tbl>
              <a:tblPr bandRow="1"/>
              <a:tblGrid>
                <a:gridCol w="1073224">
                  <a:extLst>
                    <a:ext uri="{9D8B030D-6E8A-4147-A177-3AD203B41FA5}">
                      <a16:colId xmlns:a16="http://schemas.microsoft.com/office/drawing/2014/main" val="2458853332"/>
                    </a:ext>
                  </a:extLst>
                </a:gridCol>
                <a:gridCol w="870377">
                  <a:extLst>
                    <a:ext uri="{9D8B030D-6E8A-4147-A177-3AD203B41FA5}">
                      <a16:colId xmlns:a16="http://schemas.microsoft.com/office/drawing/2014/main" val="3088050326"/>
                    </a:ext>
                  </a:extLst>
                </a:gridCol>
                <a:gridCol w="616620">
                  <a:extLst>
                    <a:ext uri="{9D8B030D-6E8A-4147-A177-3AD203B41FA5}">
                      <a16:colId xmlns:a16="http://schemas.microsoft.com/office/drawing/2014/main" val="339271620"/>
                    </a:ext>
                  </a:extLst>
                </a:gridCol>
                <a:gridCol w="885733">
                  <a:extLst>
                    <a:ext uri="{9D8B030D-6E8A-4147-A177-3AD203B41FA5}">
                      <a16:colId xmlns:a16="http://schemas.microsoft.com/office/drawing/2014/main" val="29428707"/>
                    </a:ext>
                  </a:extLst>
                </a:gridCol>
                <a:gridCol w="796836">
                  <a:extLst>
                    <a:ext uri="{9D8B030D-6E8A-4147-A177-3AD203B41FA5}">
                      <a16:colId xmlns:a16="http://schemas.microsoft.com/office/drawing/2014/main" val="3058559777"/>
                    </a:ext>
                  </a:extLst>
                </a:gridCol>
                <a:gridCol w="684504">
                  <a:extLst>
                    <a:ext uri="{9D8B030D-6E8A-4147-A177-3AD203B41FA5}">
                      <a16:colId xmlns:a16="http://schemas.microsoft.com/office/drawing/2014/main" val="561660786"/>
                    </a:ext>
                  </a:extLst>
                </a:gridCol>
                <a:gridCol w="887349">
                  <a:extLst>
                    <a:ext uri="{9D8B030D-6E8A-4147-A177-3AD203B41FA5}">
                      <a16:colId xmlns:a16="http://schemas.microsoft.com/office/drawing/2014/main" val="276361442"/>
                    </a:ext>
                  </a:extLst>
                </a:gridCol>
              </a:tblGrid>
              <a:tr h="304266">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 </a:t>
                      </a:r>
                      <a:endParaRPr lang="en-US" sz="1200" dirty="0">
                        <a:effectLst/>
                        <a:latin typeface="Aptos" panose="02110004020202020204"/>
                        <a:ea typeface="Aptos" panose="02110004020202020204"/>
                        <a:cs typeface="Aptos" panose="02110004020202020204"/>
                      </a:endParaRPr>
                    </a:p>
                  </a:txBody>
                  <a:tcPr marL="54139" marR="54139" marT="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Aptos" panose="02110004020202020204"/>
                        </a:rPr>
                        <a:t>Planted Acreage (Acres)</a:t>
                      </a:r>
                      <a:endParaRPr lang="en-US" sz="1200" dirty="0">
                        <a:effectLst/>
                        <a:latin typeface="Aptos" panose="02110004020202020204"/>
                        <a:ea typeface="Aptos" panose="02110004020202020204"/>
                        <a:cs typeface="Aptos" panose="02110004020202020204"/>
                      </a:endParaRPr>
                    </a:p>
                  </a:txBody>
                  <a:tcPr marL="54139" marR="54139"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Aptos" panose="02110004020202020204"/>
                        </a:rPr>
                        <a:t>Per Capita Income (USD)</a:t>
                      </a:r>
                      <a:endParaRPr lang="en-US" sz="1200" dirty="0">
                        <a:effectLst/>
                        <a:latin typeface="Aptos" panose="02110004020202020204"/>
                        <a:ea typeface="Aptos" panose="02110004020202020204"/>
                        <a:cs typeface="Aptos" panose="02110004020202020204"/>
                      </a:endParaRPr>
                    </a:p>
                  </a:txBody>
                  <a:tcPr marL="54139" marR="54139"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Aptos" panose="02110004020202020204"/>
                        </a:rPr>
                        <a:t>Housing Units</a:t>
                      </a:r>
                      <a:endParaRPr lang="en-US" sz="1200" dirty="0">
                        <a:effectLst/>
                        <a:latin typeface="Aptos" panose="02110004020202020204"/>
                        <a:ea typeface="Aptos" panose="02110004020202020204"/>
                        <a:cs typeface="Aptos" panose="02110004020202020204"/>
                      </a:endParaRPr>
                    </a:p>
                  </a:txBody>
                  <a:tcPr marL="54139" marR="54139" marT="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71935312"/>
                  </a:ext>
                </a:extLst>
              </a:tr>
              <a:tr h="411776">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Sub-basin</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Mean</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St. dev.</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Mean</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St. dev.</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Mean</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Aptos" panose="02110004020202020204"/>
                        </a:rPr>
                        <a:t>St. dev.</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894836398"/>
                  </a:ext>
                </a:extLst>
              </a:tr>
              <a:tr h="304266">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Avra Valley</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dirty="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21,990</a:t>
                      </a:r>
                      <a:endParaRPr lang="en-US" sz="1200" dirty="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1,587</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22,352.06</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2,369.90</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1,892</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88</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1429842867"/>
                  </a:ext>
                </a:extLst>
              </a:tr>
              <a:tr h="616156">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Butler, McMullen, &amp; Ranegras*</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24,586</a:t>
                      </a:r>
                      <a:endParaRPr lang="en-US" sz="1200" dirty="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6,840</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25,772.86</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4,113.00</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1,812</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205</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464359196"/>
                  </a:ext>
                </a:extLst>
              </a:tr>
              <a:tr h="304266">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Benson*</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dirty="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1,523</a:t>
                      </a:r>
                      <a:endParaRPr lang="en-US" sz="1200" dirty="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470</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23,886.50</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3,356.59</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2,052</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215</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384342410"/>
                  </a:ext>
                </a:extLst>
              </a:tr>
              <a:tr h="304266">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Douglas</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16,680</a:t>
                      </a:r>
                      <a:endParaRPr lang="en-US" sz="1200" dirty="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1,911</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16,851.72</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1,846.78</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1,467</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118</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268746423"/>
                  </a:ext>
                </a:extLst>
              </a:tr>
              <a:tr h="304266">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Eloy</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dirty="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127,622</a:t>
                      </a:r>
                      <a:endParaRPr lang="en-US" sz="1200" dirty="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5,736</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18,425.70</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2,339.49</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1,780</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146</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1852268892"/>
                  </a:ext>
                </a:extLst>
              </a:tr>
              <a:tr h="15981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Gila Bend*</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49,242</a:t>
                      </a:r>
                      <a:endParaRPr lang="en-US" sz="1200" dirty="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7,174</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7,681.20</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861.63</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523</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31</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72676182"/>
                  </a:ext>
                </a:extLst>
              </a:tr>
              <a:tr h="616156">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Harquahala INA &amp; Hassayampa</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dirty="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37,773</a:t>
                      </a:r>
                      <a:endParaRPr lang="en-US" sz="1200" dirty="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4,442</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23,917.57</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1,618.33</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1,861</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239</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2019023091"/>
                  </a:ext>
                </a:extLst>
              </a:tr>
              <a:tr h="304266">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Maricopa Stanfield</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86,391</a:t>
                      </a:r>
                      <a:endParaRPr lang="en-US" sz="1200" dirty="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3,096</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29,668.07</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1,784.95</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1,675</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40</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889654803"/>
                  </a:ext>
                </a:extLst>
              </a:tr>
              <a:tr h="304266">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Rainbow Valley</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dirty="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4,446</a:t>
                      </a:r>
                      <a:endParaRPr lang="en-US" sz="1200" dirty="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1,815</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24,026.58</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5,438.16</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1,844</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396</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754454519"/>
                  </a:ext>
                </a:extLst>
              </a:tr>
              <a:tr h="304266">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SCAMA North</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970</a:t>
                      </a:r>
                      <a:endParaRPr lang="en-US" sz="1200" dirty="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343</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32,871.42</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4,376.04</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1,678</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144</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281885212"/>
                  </a:ext>
                </a:extLst>
              </a:tr>
              <a:tr h="304266">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SCAMA South</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dirty="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553</a:t>
                      </a:r>
                      <a:endParaRPr lang="en-US" sz="1200" dirty="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169</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17,521.43</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2,047.94</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1,573</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155</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3313640255"/>
                  </a:ext>
                </a:extLst>
              </a:tr>
              <a:tr h="304266">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San Simon Valley*</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14,882</a:t>
                      </a:r>
                      <a:endParaRPr lang="en-US" sz="1200" dirty="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2,899</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20,668.08</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1,379.98</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1,150</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236</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89348541"/>
                  </a:ext>
                </a:extLst>
              </a:tr>
              <a:tr h="304266">
                <a:tc>
                  <a:txBody>
                    <a:bodyPr/>
                    <a:lstStyle/>
                    <a:p>
                      <a:pPr marL="0" marR="0">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Sierra Vista*</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dirty="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525</a:t>
                      </a:r>
                      <a:endParaRPr lang="en-US" sz="1200" dirty="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303</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28,745.19</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2,145.61</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2,096</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marL="0" marR="0" algn="r">
                        <a:lnSpc>
                          <a:spcPct val="107000"/>
                        </a:lnSpc>
                        <a:spcBef>
                          <a:spcPts val="0"/>
                        </a:spcBef>
                        <a:spcAft>
                          <a:spcPts val="0"/>
                        </a:spcAft>
                      </a:pPr>
                      <a:r>
                        <a:rPr lang="en-US" sz="120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139</a:t>
                      </a:r>
                      <a:endParaRPr lang="en-US" sz="1200">
                        <a:effectLst/>
                        <a:highlight>
                          <a:srgbClr val="D9D9D9"/>
                        </a:highligh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3826576125"/>
                  </a:ext>
                </a:extLst>
              </a:tr>
              <a:tr h="304266">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Willcox*</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Aptos" panose="02110004020202020204"/>
                        </a:rPr>
                        <a:t>51,071</a:t>
                      </a:r>
                      <a:endParaRPr lang="en-US" sz="1200" dirty="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4,963</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20,651.83</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1,425.33</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1,442</a:t>
                      </a:r>
                      <a:endParaRPr lang="en-US" sz="1200">
                        <a:effectLs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ptos" panose="02110004020202020204"/>
                        </a:rPr>
                        <a:t>92</a:t>
                      </a:r>
                      <a:endParaRPr lang="en-US" sz="1200">
                        <a:effectLst/>
                        <a:latin typeface="Aptos" panose="02110004020202020204"/>
                        <a:ea typeface="Aptos" panose="02110004020202020204"/>
                        <a:cs typeface="Aptos" panose="02110004020202020204"/>
                      </a:endParaRPr>
                    </a:p>
                  </a:txBody>
                  <a:tcPr marL="54139" marR="54139"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1982705"/>
                  </a:ext>
                </a:extLst>
              </a:tr>
              <a:tr h="159810">
                <a:tc gridSpan="7">
                  <a:txBody>
                    <a:bodyPr/>
                    <a:lstStyle/>
                    <a:p>
                      <a:pPr marL="0" marR="0">
                        <a:lnSpc>
                          <a:spcPct val="107000"/>
                        </a:lnSpc>
                        <a:spcBef>
                          <a:spcPts val="0"/>
                        </a:spcBef>
                        <a:spcAft>
                          <a:spcPts val="0"/>
                        </a:spcAft>
                      </a:pPr>
                      <a:r>
                        <a:rPr lang="en-US" sz="1200" dirty="0">
                          <a:solidFill>
                            <a:srgbClr val="000000"/>
                          </a:solidFill>
                          <a:effectLst/>
                          <a:highlight>
                            <a:srgbClr val="D9D9D9"/>
                          </a:highlight>
                          <a:latin typeface="Times New Roman" panose="02020603050405020304" pitchFamily="18" charset="0"/>
                          <a:ea typeface="Times New Roman" panose="02020603050405020304" pitchFamily="18" charset="0"/>
                          <a:cs typeface="Aptos" panose="02110004020202020204"/>
                        </a:rPr>
                        <a:t>*GW not regulated</a:t>
                      </a:r>
                      <a:endParaRPr lang="en-US" sz="1200" dirty="0">
                        <a:effectLst/>
                        <a:highlight>
                          <a:srgbClr val="D9D9D9"/>
                        </a:highlight>
                        <a:latin typeface="Aptos" panose="02110004020202020204"/>
                        <a:ea typeface="Aptos" panose="02110004020202020204"/>
                        <a:cs typeface="Aptos" panose="02110004020202020204"/>
                      </a:endParaRPr>
                    </a:p>
                  </a:txBody>
                  <a:tcPr marL="54139" marR="5413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87526301"/>
                  </a:ext>
                </a:extLst>
              </a:tr>
            </a:tbl>
          </a:graphicData>
        </a:graphic>
      </p:graphicFrame>
    </p:spTree>
    <p:extLst>
      <p:ext uri="{BB962C8B-B14F-4D97-AF65-F5344CB8AC3E}">
        <p14:creationId xmlns:p14="http://schemas.microsoft.com/office/powerpoint/2010/main" val="1086739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2.png" descr="A graph of different colored lines&#10;&#10;Description automatically generated">
            <a:extLst>
              <a:ext uri="{FF2B5EF4-FFF2-40B4-BE49-F238E27FC236}">
                <a16:creationId xmlns:a16="http://schemas.microsoft.com/office/drawing/2014/main" id="{5513BDAF-3A5C-91F9-D41E-23E2A0FEBB03}"/>
              </a:ext>
            </a:extLst>
          </p:cNvPr>
          <p:cNvPicPr/>
          <p:nvPr/>
        </p:nvPicPr>
        <p:blipFill>
          <a:blip r:embed="rId2"/>
          <a:stretch>
            <a:fillRect/>
          </a:stretch>
        </p:blipFill>
        <p:spPr>
          <a:xfrm>
            <a:off x="643467" y="752145"/>
            <a:ext cx="10905066" cy="5353708"/>
          </a:xfrm>
          <a:prstGeom prst="rect">
            <a:avLst/>
          </a:prstGeom>
        </p:spPr>
      </p:pic>
    </p:spTree>
    <p:extLst>
      <p:ext uri="{BB962C8B-B14F-4D97-AF65-F5344CB8AC3E}">
        <p14:creationId xmlns:p14="http://schemas.microsoft.com/office/powerpoint/2010/main" val="253964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8.png" descr="A graph of different colored lines&#10;&#10;Description automatically generated">
            <a:extLst>
              <a:ext uri="{FF2B5EF4-FFF2-40B4-BE49-F238E27FC236}">
                <a16:creationId xmlns:a16="http://schemas.microsoft.com/office/drawing/2014/main" id="{6EDA3FAB-0EF1-145B-9A5D-52C686BD5E6E}"/>
              </a:ext>
            </a:extLst>
          </p:cNvPr>
          <p:cNvPicPr/>
          <p:nvPr/>
        </p:nvPicPr>
        <p:blipFill>
          <a:blip r:embed="rId2"/>
          <a:stretch>
            <a:fillRect/>
          </a:stretch>
        </p:blipFill>
        <p:spPr>
          <a:xfrm>
            <a:off x="643467" y="752145"/>
            <a:ext cx="10905066" cy="5353708"/>
          </a:xfrm>
          <a:prstGeom prst="rect">
            <a:avLst/>
          </a:prstGeom>
        </p:spPr>
      </p:pic>
    </p:spTree>
    <p:extLst>
      <p:ext uri="{BB962C8B-B14F-4D97-AF65-F5344CB8AC3E}">
        <p14:creationId xmlns:p14="http://schemas.microsoft.com/office/powerpoint/2010/main" val="560650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7.png" descr="A graph of different colored lines&#10;&#10;Description automatically generated">
            <a:extLst>
              <a:ext uri="{FF2B5EF4-FFF2-40B4-BE49-F238E27FC236}">
                <a16:creationId xmlns:a16="http://schemas.microsoft.com/office/drawing/2014/main" id="{6A56A2D4-D51C-94A4-9B28-0B07675957AB}"/>
              </a:ext>
            </a:extLst>
          </p:cNvPr>
          <p:cNvPicPr/>
          <p:nvPr/>
        </p:nvPicPr>
        <p:blipFill>
          <a:blip r:embed="rId2"/>
          <a:stretch>
            <a:fillRect/>
          </a:stretch>
        </p:blipFill>
        <p:spPr>
          <a:xfrm>
            <a:off x="643467" y="752145"/>
            <a:ext cx="10905066" cy="5353708"/>
          </a:xfrm>
          <a:prstGeom prst="rect">
            <a:avLst/>
          </a:prstGeom>
        </p:spPr>
      </p:pic>
    </p:spTree>
    <p:extLst>
      <p:ext uri="{BB962C8B-B14F-4D97-AF65-F5344CB8AC3E}">
        <p14:creationId xmlns:p14="http://schemas.microsoft.com/office/powerpoint/2010/main" val="3489179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1AD642C-4415-41C8-E377-5EC2E7FB97EC}"/>
              </a:ext>
            </a:extLst>
          </p:cNvPr>
          <p:cNvGraphicFramePr/>
          <p:nvPr>
            <p:extLst>
              <p:ext uri="{D42A27DB-BD31-4B8C-83A1-F6EECF244321}">
                <p14:modId xmlns:p14="http://schemas.microsoft.com/office/powerpoint/2010/main" val="561290131"/>
              </p:ext>
            </p:extLst>
          </p:nvPr>
        </p:nvGraphicFramePr>
        <p:xfrm>
          <a:off x="1379621" y="680987"/>
          <a:ext cx="9432758" cy="549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712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336C122A-509C-31CA-F11B-480F9788F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890" y="32863"/>
            <a:ext cx="6592220" cy="6792273"/>
          </a:xfrm>
          <a:prstGeom prst="rect">
            <a:avLst/>
          </a:prstGeom>
        </p:spPr>
      </p:pic>
    </p:spTree>
    <p:extLst>
      <p:ext uri="{BB962C8B-B14F-4D97-AF65-F5344CB8AC3E}">
        <p14:creationId xmlns:p14="http://schemas.microsoft.com/office/powerpoint/2010/main" val="1630623362"/>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68D49915-42D2-7DAF-B16C-A7B73CAA4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873" y="73019"/>
            <a:ext cx="6192253" cy="6711961"/>
          </a:xfrm>
          <a:prstGeom prst="rect">
            <a:avLst/>
          </a:prstGeom>
        </p:spPr>
      </p:pic>
    </p:spTree>
    <p:extLst>
      <p:ext uri="{BB962C8B-B14F-4D97-AF65-F5344CB8AC3E}">
        <p14:creationId xmlns:p14="http://schemas.microsoft.com/office/powerpoint/2010/main" val="322673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533758-A7BE-5770-39D1-EF0188432E63}"/>
              </a:ext>
            </a:extLst>
          </p:cNvPr>
          <p:cNvSpPr>
            <a:spLocks noGrp="1"/>
          </p:cNvSpPr>
          <p:nvPr>
            <p:ph idx="1"/>
          </p:nvPr>
        </p:nvSpPr>
        <p:spPr>
          <a:xfrm>
            <a:off x="838200" y="1690688"/>
            <a:ext cx="10515600" cy="4802186"/>
          </a:xfrm>
        </p:spPr>
        <p:txBody>
          <a:bodyPr>
            <a:normAutofit/>
          </a:bodyPr>
          <a:lstStyle/>
          <a:p>
            <a:r>
              <a:rPr lang="en-US" sz="3600" dirty="0"/>
              <a:t>Climate factors and GW pumping influence DTW changes </a:t>
            </a:r>
            <a:r>
              <a:rPr lang="en-US" sz="2000" i="1" dirty="0"/>
              <a:t>(1,2)</a:t>
            </a:r>
          </a:p>
          <a:p>
            <a:pPr lvl="1"/>
            <a:r>
              <a:rPr lang="en-US" sz="3200" dirty="0"/>
              <a:t>Studies mostly occur in large municipal or agricultural areas</a:t>
            </a:r>
          </a:p>
          <a:p>
            <a:r>
              <a:rPr lang="en-US" sz="3600" dirty="0"/>
              <a:t>GW use data lacking around the globe</a:t>
            </a:r>
            <a:r>
              <a:rPr lang="en-US" sz="3200" i="1" dirty="0"/>
              <a:t> </a:t>
            </a:r>
            <a:r>
              <a:rPr lang="en-US" sz="2000" i="1" dirty="0"/>
              <a:t>(3)</a:t>
            </a:r>
          </a:p>
          <a:p>
            <a:r>
              <a:rPr lang="en-US" sz="3600" dirty="0"/>
              <a:t>Water demand price inelastic </a:t>
            </a:r>
            <a:r>
              <a:rPr lang="en-US" sz="2000" i="1" dirty="0"/>
              <a:t>(</a:t>
            </a:r>
            <a:r>
              <a:rPr lang="da-DK" sz="2000" i="1" dirty="0"/>
              <a:t>4, 5, 6, 7, 8)</a:t>
            </a:r>
            <a:endParaRPr lang="en-US" sz="2000" i="1" dirty="0"/>
          </a:p>
          <a:p>
            <a:r>
              <a:rPr lang="en-US" sz="3600" dirty="0"/>
              <a:t>Decoupling trend found between population growth and GW use in large municipalities </a:t>
            </a:r>
            <a:r>
              <a:rPr lang="en-US" sz="2000" i="1" dirty="0"/>
              <a:t>(9)</a:t>
            </a:r>
          </a:p>
          <a:p>
            <a:pPr lvl="1"/>
            <a:endParaRPr lang="en-US" sz="3200" dirty="0"/>
          </a:p>
          <a:p>
            <a:pPr lvl="1"/>
            <a:endParaRPr lang="en-US" sz="3200" dirty="0"/>
          </a:p>
        </p:txBody>
      </p:sp>
      <p:sp>
        <p:nvSpPr>
          <p:cNvPr id="4" name="Title 1">
            <a:extLst>
              <a:ext uri="{FF2B5EF4-FFF2-40B4-BE49-F238E27FC236}">
                <a16:creationId xmlns:a16="http://schemas.microsoft.com/office/drawing/2014/main" id="{730EC72D-6762-CDC0-3E89-8515FFF0D37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GW Economics Literature</a:t>
            </a:r>
          </a:p>
        </p:txBody>
      </p:sp>
    </p:spTree>
    <p:extLst>
      <p:ext uri="{BB962C8B-B14F-4D97-AF65-F5344CB8AC3E}">
        <p14:creationId xmlns:p14="http://schemas.microsoft.com/office/powerpoint/2010/main" val="1605918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D49915-42D2-7DAF-B16C-A7B73CAA4F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59" y="73019"/>
            <a:ext cx="6159080" cy="6711961"/>
          </a:xfrm>
          <a:prstGeom prst="rect">
            <a:avLst/>
          </a:prstGeom>
        </p:spPr>
      </p:pic>
    </p:spTree>
    <p:extLst>
      <p:ext uri="{BB962C8B-B14F-4D97-AF65-F5344CB8AC3E}">
        <p14:creationId xmlns:p14="http://schemas.microsoft.com/office/powerpoint/2010/main" val="4170494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941DEA5-21CC-73E8-4D24-23124F7B4A5C}"/>
              </a:ext>
            </a:extLst>
          </p:cNvPr>
          <p:cNvGraphicFramePr>
            <a:graphicFrameLocks noGrp="1"/>
          </p:cNvGraphicFramePr>
          <p:nvPr/>
        </p:nvGraphicFramePr>
        <p:xfrm>
          <a:off x="1347664" y="0"/>
          <a:ext cx="9496672" cy="6857990"/>
        </p:xfrm>
        <a:graphic>
          <a:graphicData uri="http://schemas.openxmlformats.org/drawingml/2006/table">
            <a:tbl>
              <a:tblPr/>
              <a:tblGrid>
                <a:gridCol w="2503325">
                  <a:extLst>
                    <a:ext uri="{9D8B030D-6E8A-4147-A177-3AD203B41FA5}">
                      <a16:colId xmlns:a16="http://schemas.microsoft.com/office/drawing/2014/main" val="600937343"/>
                    </a:ext>
                  </a:extLst>
                </a:gridCol>
                <a:gridCol w="1096255">
                  <a:extLst>
                    <a:ext uri="{9D8B030D-6E8A-4147-A177-3AD203B41FA5}">
                      <a16:colId xmlns:a16="http://schemas.microsoft.com/office/drawing/2014/main" val="3357504903"/>
                    </a:ext>
                  </a:extLst>
                </a:gridCol>
                <a:gridCol w="730837">
                  <a:extLst>
                    <a:ext uri="{9D8B030D-6E8A-4147-A177-3AD203B41FA5}">
                      <a16:colId xmlns:a16="http://schemas.microsoft.com/office/drawing/2014/main" val="4089793189"/>
                    </a:ext>
                  </a:extLst>
                </a:gridCol>
                <a:gridCol w="1071052">
                  <a:extLst>
                    <a:ext uri="{9D8B030D-6E8A-4147-A177-3AD203B41FA5}">
                      <a16:colId xmlns:a16="http://schemas.microsoft.com/office/drawing/2014/main" val="2740733711"/>
                    </a:ext>
                  </a:extLst>
                </a:gridCol>
                <a:gridCol w="630031">
                  <a:extLst>
                    <a:ext uri="{9D8B030D-6E8A-4147-A177-3AD203B41FA5}">
                      <a16:colId xmlns:a16="http://schemas.microsoft.com/office/drawing/2014/main" val="919439105"/>
                    </a:ext>
                  </a:extLst>
                </a:gridCol>
                <a:gridCol w="1058453">
                  <a:extLst>
                    <a:ext uri="{9D8B030D-6E8A-4147-A177-3AD203B41FA5}">
                      <a16:colId xmlns:a16="http://schemas.microsoft.com/office/drawing/2014/main" val="2898210527"/>
                    </a:ext>
                  </a:extLst>
                </a:gridCol>
                <a:gridCol w="655232">
                  <a:extLst>
                    <a:ext uri="{9D8B030D-6E8A-4147-A177-3AD203B41FA5}">
                      <a16:colId xmlns:a16="http://schemas.microsoft.com/office/drawing/2014/main" val="856625247"/>
                    </a:ext>
                  </a:extLst>
                </a:gridCol>
                <a:gridCol w="1146657">
                  <a:extLst>
                    <a:ext uri="{9D8B030D-6E8A-4147-A177-3AD203B41FA5}">
                      <a16:colId xmlns:a16="http://schemas.microsoft.com/office/drawing/2014/main" val="248086746"/>
                    </a:ext>
                  </a:extLst>
                </a:gridCol>
                <a:gridCol w="604830">
                  <a:extLst>
                    <a:ext uri="{9D8B030D-6E8A-4147-A177-3AD203B41FA5}">
                      <a16:colId xmlns:a16="http://schemas.microsoft.com/office/drawing/2014/main" val="1012867025"/>
                    </a:ext>
                  </a:extLst>
                </a:gridCol>
              </a:tblGrid>
              <a:tr h="298823">
                <a:tc>
                  <a:txBody>
                    <a:bodyPr/>
                    <a:lstStyle/>
                    <a:p>
                      <a:pPr algn="l" fontAlgn="b"/>
                      <a:r>
                        <a:rPr lang="en-US" sz="1400" b="0" i="0" u="none" strike="noStrike">
                          <a:solidFill>
                            <a:srgbClr val="000000"/>
                          </a:solidFill>
                          <a:effectLst/>
                          <a:latin typeface="Times New Roman" panose="02020603050405020304" pitchFamily="18" charset="0"/>
                        </a:rPr>
                        <a:t> Dependent Variable:</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gridSpan="7">
                  <a:txBody>
                    <a:bodyPr/>
                    <a:lstStyle/>
                    <a:p>
                      <a:pPr algn="ctr" fontAlgn="b"/>
                      <a:r>
                        <a:rPr lang="en-US" sz="1400" b="0" i="0" u="none" strike="noStrike" dirty="0">
                          <a:solidFill>
                            <a:srgbClr val="000000"/>
                          </a:solidFill>
                          <a:effectLst/>
                          <a:latin typeface="Aptos Narrow"/>
                        </a:rPr>
                        <a:t>Incomplete Plumbing</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3374430"/>
                  </a:ext>
                </a:extLst>
              </a:tr>
              <a:tr h="283883">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(1)</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(2) No Pop</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(3) No HS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(4)</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4962440"/>
                  </a:ext>
                </a:extLst>
              </a:tr>
              <a:tr h="298823">
                <a:tc>
                  <a:txBody>
                    <a:bodyPr/>
                    <a:lstStyle/>
                    <a:p>
                      <a:pPr algn="l" fontAlgn="b"/>
                      <a:r>
                        <a:rPr lang="en-US" sz="1400" b="0" i="0" u="none" strike="noStrike" dirty="0">
                          <a:solidFill>
                            <a:srgbClr val="000000"/>
                          </a:solidFill>
                          <a:effectLst/>
                          <a:latin typeface="Times New Roman" panose="02020603050405020304" pitchFamily="18" charset="0"/>
                        </a:rPr>
                        <a:t>Variable</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1283715"/>
                  </a:ext>
                </a:extLst>
              </a:tr>
              <a:tr h="298823">
                <a:tc>
                  <a:txBody>
                    <a:bodyPr/>
                    <a:lstStyle/>
                    <a:p>
                      <a:pPr algn="l" fontAlgn="b"/>
                      <a:r>
                        <a:rPr lang="en-US" sz="1400" b="0" i="0" u="none" strike="noStrike">
                          <a:solidFill>
                            <a:srgbClr val="000000"/>
                          </a:solidFill>
                          <a:effectLst/>
                          <a:latin typeface="Times New Roman" panose="02020603050405020304" pitchFamily="18" charset="0"/>
                        </a:rPr>
                        <a:t>(Intercept)</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0.01433</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0.01029</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0.0121</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0.0093</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2129412"/>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0.00116</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0.00094</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0.0012</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0.0010</a:t>
                      </a:r>
                    </a:p>
                  </a:txBody>
                  <a:tcPr marL="9480" marR="9480" marT="9480" marB="0" anchor="b">
                    <a:lnL>
                      <a:noFill/>
                    </a:lnL>
                    <a:lnR>
                      <a:noFill/>
                    </a:lnR>
                    <a:lnT>
                      <a:noFill/>
                    </a:lnT>
                    <a:lnB>
                      <a:noFill/>
                    </a:lnB>
                    <a:noFill/>
                  </a:tcPr>
                </a:tc>
                <a:tc>
                  <a:txBody>
                    <a:bodyPr/>
                    <a:lstStyle/>
                    <a:p>
                      <a:pPr algn="l" fontAlgn="b"/>
                      <a:r>
                        <a:rPr lang="en-US" sz="1050" b="0" i="1" u="none" strike="noStrike">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48473887"/>
                  </a:ext>
                </a:extLst>
              </a:tr>
              <a:tr h="298823">
                <a:tc>
                  <a:txBody>
                    <a:bodyPr/>
                    <a:lstStyle/>
                    <a:p>
                      <a:pPr algn="l" fontAlgn="b"/>
                      <a:r>
                        <a:rPr lang="en-US" sz="1400" b="0" i="0" u="none" strike="noStrike">
                          <a:solidFill>
                            <a:srgbClr val="000000"/>
                          </a:solidFill>
                          <a:effectLst/>
                          <a:latin typeface="Times New Roman" panose="02020603050405020304" pitchFamily="18" charset="0"/>
                        </a:rPr>
                        <a:t>Hispanic</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-0.000002</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-0.000003</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-0.0000019</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-0.000003</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44637118"/>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0.0000002</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a:t>
                      </a:r>
                    </a:p>
                  </a:txBody>
                  <a:tcPr marL="9480" marR="9480" marT="9480" marB="0" anchor="b">
                    <a:lnL>
                      <a:noFill/>
                    </a:lnL>
                    <a:lnR>
                      <a:noFill/>
                    </a:lnR>
                    <a:lnT>
                      <a:noFill/>
                    </a:lnT>
                    <a:lnB>
                      <a:noFill/>
                    </a:lnB>
                    <a:noFill/>
                  </a:tcPr>
                </a:tc>
                <a:tc>
                  <a:txBody>
                    <a:bodyPr/>
                    <a:lstStyle/>
                    <a:p>
                      <a:pPr algn="l" fontAlgn="b"/>
                      <a:r>
                        <a:rPr lang="en-US" sz="1050" b="0" i="1" u="none" strike="noStrike">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0514082"/>
                  </a:ext>
                </a:extLst>
              </a:tr>
              <a:tr h="298823">
                <a:tc>
                  <a:txBody>
                    <a:bodyPr/>
                    <a:lstStyle/>
                    <a:p>
                      <a:pPr algn="l" fontAlgn="b"/>
                      <a:r>
                        <a:rPr lang="en-US" sz="1400" b="0" i="0" u="none" strike="noStrike">
                          <a:solidFill>
                            <a:srgbClr val="000000"/>
                          </a:solidFill>
                          <a:effectLst/>
                          <a:latin typeface="Times New Roman" panose="02020603050405020304" pitchFamily="18" charset="0"/>
                        </a:rPr>
                        <a:t>American Indian (Non-Hisp)</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0.000032</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0.000031</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0.0000326</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0.000032</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68506604"/>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0.000003</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0.000003</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0.0000034</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0.000003</a:t>
                      </a:r>
                    </a:p>
                  </a:txBody>
                  <a:tcPr marL="9480" marR="9480" marT="9480" marB="0" anchor="b">
                    <a:lnL>
                      <a:noFill/>
                    </a:lnL>
                    <a:lnR>
                      <a:noFill/>
                    </a:lnR>
                    <a:lnT>
                      <a:noFill/>
                    </a:lnT>
                    <a:lnB>
                      <a:noFill/>
                    </a:lnB>
                    <a:noFill/>
                  </a:tcPr>
                </a:tc>
                <a:tc>
                  <a:txBody>
                    <a:bodyPr/>
                    <a:lstStyle/>
                    <a:p>
                      <a:pPr algn="l" fontAlgn="b"/>
                      <a:r>
                        <a:rPr lang="en-US" sz="1050" b="0" i="1"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54356196"/>
                  </a:ext>
                </a:extLst>
              </a:tr>
              <a:tr h="298823">
                <a:tc>
                  <a:txBody>
                    <a:bodyPr/>
                    <a:lstStyle/>
                    <a:p>
                      <a:pPr algn="l" fontAlgn="b"/>
                      <a:r>
                        <a:rPr lang="en-US" sz="1400" b="0" i="0" u="none" strike="noStrike">
                          <a:solidFill>
                            <a:srgbClr val="000000"/>
                          </a:solidFill>
                          <a:effectLst/>
                          <a:latin typeface="Times New Roman" panose="02020603050405020304" pitchFamily="18" charset="0"/>
                        </a:rPr>
                        <a:t>Black (Non-Hisp)</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-0.0000002</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0.0000004</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-0.0000006</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0.000000005</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23760137"/>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0.000001</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0.0000013</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0.0000012</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0.00000124</a:t>
                      </a:r>
                    </a:p>
                  </a:txBody>
                  <a:tcPr marL="9480" marR="9480" marT="9480" marB="0" anchor="b">
                    <a:lnL>
                      <a:noFill/>
                    </a:lnL>
                    <a:lnR>
                      <a:noFill/>
                    </a:lnR>
                    <a:lnT>
                      <a:noFill/>
                    </a:lnT>
                    <a:lnB>
                      <a:noFill/>
                    </a:lnB>
                    <a:noFill/>
                  </a:tcPr>
                </a:tc>
                <a:tc>
                  <a:txBody>
                    <a:bodyPr/>
                    <a:lstStyle/>
                    <a:p>
                      <a:pPr algn="l" fontAlgn="b"/>
                      <a:r>
                        <a:rPr lang="en-US" sz="1050" b="0" i="1"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21340184"/>
                  </a:ext>
                </a:extLst>
              </a:tr>
              <a:tr h="298823">
                <a:tc>
                  <a:txBody>
                    <a:bodyPr/>
                    <a:lstStyle/>
                    <a:p>
                      <a:pPr algn="l" fontAlgn="b"/>
                      <a:r>
                        <a:rPr lang="en-US" sz="1400" b="0" i="0" u="none" strike="noStrike">
                          <a:solidFill>
                            <a:srgbClr val="000000"/>
                          </a:solidFill>
                          <a:effectLst/>
                          <a:latin typeface="Times New Roman" panose="02020603050405020304" pitchFamily="18" charset="0"/>
                        </a:rPr>
                        <a:t>Mean Income (scaled $10,000)</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-0.000001</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-0.0000005</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-0.0000007</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-0.0000005</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32110904"/>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0.0000001</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0.0000001</a:t>
                      </a:r>
                    </a:p>
                  </a:txBody>
                  <a:tcPr marL="9480" marR="9480" marT="9480" marB="0" anchor="b">
                    <a:lnL>
                      <a:noFill/>
                    </a:lnL>
                    <a:lnR>
                      <a:noFill/>
                    </a:lnR>
                    <a:lnT>
                      <a:noFill/>
                    </a:lnT>
                    <a:lnB>
                      <a:noFill/>
                    </a:lnB>
                    <a:noFill/>
                  </a:tcPr>
                </a:tc>
                <a:tc>
                  <a:txBody>
                    <a:bodyPr/>
                    <a:lstStyle/>
                    <a:p>
                      <a:pPr algn="l" fontAlgn="b"/>
                      <a:r>
                        <a:rPr lang="en-US" sz="1050" b="0" i="1"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92590440"/>
                  </a:ext>
                </a:extLst>
              </a:tr>
              <a:tr h="298823">
                <a:tc>
                  <a:txBody>
                    <a:bodyPr/>
                    <a:lstStyle/>
                    <a:p>
                      <a:pPr algn="l" fontAlgn="b"/>
                      <a:r>
                        <a:rPr lang="en-US" sz="1400" b="0" i="0" u="none" strike="noStrike">
                          <a:solidFill>
                            <a:srgbClr val="000000"/>
                          </a:solidFill>
                          <a:effectLst/>
                          <a:latin typeface="Times New Roman" panose="02020603050405020304" pitchFamily="18" charset="0"/>
                        </a:rPr>
                        <a:t>% No HS Degree</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0.00027</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43246832"/>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0.00006</a:t>
                      </a:r>
                    </a:p>
                  </a:txBody>
                  <a:tcPr marL="9480" marR="9480" marT="9480" marB="0" anchor="b">
                    <a:lnL>
                      <a:noFill/>
                    </a:lnL>
                    <a:lnR>
                      <a:noFill/>
                    </a:lnR>
                    <a:lnT>
                      <a:noFill/>
                    </a:lnT>
                    <a:lnB>
                      <a:noFill/>
                    </a:lnB>
                    <a:noFill/>
                  </a:tcPr>
                </a:tc>
                <a:tc>
                  <a:txBody>
                    <a:bodyPr/>
                    <a:lstStyle/>
                    <a:p>
                      <a:pPr algn="l" fontAlgn="b"/>
                      <a:endParaRPr lang="en-US" sz="1050" b="0" i="1"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050" b="0" i="1" u="none" strike="noStrike">
                          <a:solidFill>
                            <a:srgbClr val="000000"/>
                          </a:solidFill>
                          <a:effectLst/>
                          <a:latin typeface="Aptos Narrow"/>
                        </a:rPr>
                        <a:t>0.0001</a:t>
                      </a:r>
                    </a:p>
                  </a:txBody>
                  <a:tcPr marL="9480" marR="9480" marT="9480" marB="0" anchor="b">
                    <a:lnL>
                      <a:noFill/>
                    </a:lnL>
                    <a:lnR>
                      <a:noFill/>
                    </a:lnR>
                    <a:lnT>
                      <a:noFill/>
                    </a:lnT>
                    <a:lnB>
                      <a:noFill/>
                    </a:lnB>
                    <a:noFill/>
                  </a:tcPr>
                </a:tc>
                <a:tc>
                  <a:txBody>
                    <a:bodyPr/>
                    <a:lstStyle/>
                    <a:p>
                      <a:pPr algn="l" fontAlgn="b"/>
                      <a:r>
                        <a:rPr lang="en-US" sz="1050" b="0" i="1" u="none" strike="noStrike">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85950013"/>
                  </a:ext>
                </a:extLst>
              </a:tr>
              <a:tr h="298823">
                <a:tc>
                  <a:txBody>
                    <a:bodyPr/>
                    <a:lstStyle/>
                    <a:p>
                      <a:pPr algn="l" fontAlgn="b"/>
                      <a:r>
                        <a:rPr lang="en-US" sz="1400" b="0" i="0" u="none" strike="noStrike">
                          <a:solidFill>
                            <a:srgbClr val="000000"/>
                          </a:solidFill>
                          <a:effectLst/>
                          <a:latin typeface="Times New Roman" panose="02020603050405020304" pitchFamily="18" charset="0"/>
                        </a:rPr>
                        <a:t>Population Density (scaled 1000)</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0.2081</a:t>
                      </a:r>
                    </a:p>
                  </a:txBody>
                  <a:tcPr marL="9480" marR="9480" marT="9480"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0.1602</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21273592"/>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050" b="0" i="1" u="none" strike="noStrike">
                          <a:solidFill>
                            <a:srgbClr val="000000"/>
                          </a:solidFill>
                          <a:effectLst/>
                          <a:latin typeface="Aptos Narrow"/>
                        </a:rPr>
                        <a:t>0.0332</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050" b="0" i="1" u="none" strike="noStrike">
                          <a:solidFill>
                            <a:srgbClr val="000000"/>
                          </a:solidFill>
                          <a:effectLst/>
                          <a:latin typeface="Aptos Narrow"/>
                        </a:rPr>
                        <a:t>0.0373</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1586731"/>
                  </a:ext>
                </a:extLst>
              </a:tr>
              <a:tr h="298823">
                <a:tc>
                  <a:txBody>
                    <a:bodyPr/>
                    <a:lstStyle/>
                    <a:p>
                      <a:pPr algn="l" fontAlgn="b"/>
                      <a:r>
                        <a:rPr lang="en-US" sz="1400" b="0" i="0" u="none" strike="noStrike">
                          <a:solidFill>
                            <a:srgbClr val="000000"/>
                          </a:solidFill>
                          <a:effectLst/>
                          <a:latin typeface="Times New Roman" panose="02020603050405020304" pitchFamily="18" charset="0"/>
                        </a:rPr>
                        <a:t>State Effects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9480" marR="9480" marT="94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415249"/>
                  </a:ext>
                </a:extLst>
              </a:tr>
              <a:tr h="298823">
                <a:tc>
                  <a:txBody>
                    <a:bodyPr/>
                    <a:lstStyle/>
                    <a:p>
                      <a:pPr algn="l" fontAlgn="b"/>
                      <a:r>
                        <a:rPr lang="en-US" sz="1400" b="0" i="0" u="none" strike="noStrike">
                          <a:solidFill>
                            <a:srgbClr val="000000"/>
                          </a:solidFill>
                          <a:effectLst/>
                          <a:latin typeface="Times New Roman" panose="02020603050405020304" pitchFamily="18" charset="0"/>
                        </a:rPr>
                        <a:t>Observations</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27862528"/>
                  </a:ext>
                </a:extLst>
              </a:tr>
              <a:tr h="298823">
                <a:tc>
                  <a:txBody>
                    <a:bodyPr/>
                    <a:lstStyle/>
                    <a:p>
                      <a:pPr algn="l" fontAlgn="b"/>
                      <a:r>
                        <a:rPr lang="en-US" sz="1400" b="0" i="0" u="none" strike="noStrike">
                          <a:solidFill>
                            <a:srgbClr val="000000"/>
                          </a:solidFill>
                          <a:effectLst/>
                          <a:latin typeface="Times New Roman" panose="02020603050405020304" pitchFamily="18" charset="0"/>
                        </a:rPr>
                        <a:t>R2</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0.2492</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0.2576</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0.2567</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0.2617</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31050639"/>
                  </a:ext>
                </a:extLst>
              </a:tr>
              <a:tr h="298823">
                <a:tc>
                  <a:txBody>
                    <a:bodyPr/>
                    <a:lstStyle/>
                    <a:p>
                      <a:pPr algn="l" fontAlgn="b"/>
                      <a:r>
                        <a:rPr lang="en-US" sz="1400" b="0" i="0" u="none" strike="noStrike">
                          <a:solidFill>
                            <a:srgbClr val="000000"/>
                          </a:solidFill>
                          <a:effectLst/>
                          <a:latin typeface="Times New Roman" panose="02020603050405020304" pitchFamily="18" charset="0"/>
                        </a:rPr>
                        <a:t>Adj. R2</a:t>
                      </a: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0.2482</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0.2566</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0.2557</a:t>
                      </a:r>
                    </a:p>
                  </a:txBody>
                  <a:tcPr marL="9480" marR="9480" marT="9480"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9480" marR="9480" marT="9480"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0.2606</a:t>
                      </a:r>
                    </a:p>
                  </a:txBody>
                  <a:tcPr marL="9480" marR="9480" marT="9480"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 </a:t>
                      </a:r>
                    </a:p>
                  </a:txBody>
                  <a:tcPr marL="9480" marR="9480" marT="9480"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62502887"/>
                  </a:ext>
                </a:extLst>
              </a:tr>
              <a:tr h="597647">
                <a:tc>
                  <a:txBody>
                    <a:bodyPr/>
                    <a:lstStyle/>
                    <a:p>
                      <a:pPr algn="l" fontAlgn="b"/>
                      <a:r>
                        <a:rPr lang="da-DK" sz="1400" b="0" i="0" u="none" strike="noStrike">
                          <a:solidFill>
                            <a:srgbClr val="000000"/>
                          </a:solidFill>
                          <a:effectLst/>
                          <a:latin typeface="Times New Roman" panose="02020603050405020304" pitchFamily="18" charset="0"/>
                        </a:rPr>
                        <a:t>F Stat (10; df=7928) | (11; df=7927) | (12; df=7926)</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263.1</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dirty="0">
                          <a:solidFill>
                            <a:srgbClr val="000000"/>
                          </a:solidFill>
                          <a:effectLst/>
                          <a:latin typeface="Aptos Narrow"/>
                        </a:rPr>
                        <a:t>250</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248.9</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234.2</a:t>
                      </a:r>
                    </a:p>
                  </a:txBody>
                  <a:tcPr marL="9480" marR="9480" marT="948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a:t>
                      </a:r>
                    </a:p>
                  </a:txBody>
                  <a:tcPr marL="9480" marR="9480" marT="9480" marB="0" anchor="b">
                    <a:lnL>
                      <a:noFill/>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5093860"/>
                  </a:ext>
                </a:extLst>
              </a:tr>
            </a:tbl>
          </a:graphicData>
        </a:graphic>
      </p:graphicFrame>
    </p:spTree>
    <p:extLst>
      <p:ext uri="{BB962C8B-B14F-4D97-AF65-F5344CB8AC3E}">
        <p14:creationId xmlns:p14="http://schemas.microsoft.com/office/powerpoint/2010/main" val="4003723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6AC0CB-C092-6415-35A7-847FA24BC5E0}"/>
              </a:ext>
            </a:extLst>
          </p:cNvPr>
          <p:cNvGraphicFramePr>
            <a:graphicFrameLocks noGrp="1"/>
          </p:cNvGraphicFramePr>
          <p:nvPr/>
        </p:nvGraphicFramePr>
        <p:xfrm>
          <a:off x="1397668" y="-24685"/>
          <a:ext cx="9396664" cy="6882685"/>
        </p:xfrm>
        <a:graphic>
          <a:graphicData uri="http://schemas.openxmlformats.org/drawingml/2006/table">
            <a:tbl>
              <a:tblPr/>
              <a:tblGrid>
                <a:gridCol w="2409816">
                  <a:extLst>
                    <a:ext uri="{9D8B030D-6E8A-4147-A177-3AD203B41FA5}">
                      <a16:colId xmlns:a16="http://schemas.microsoft.com/office/drawing/2014/main" val="768539989"/>
                    </a:ext>
                  </a:extLst>
                </a:gridCol>
                <a:gridCol w="873356">
                  <a:extLst>
                    <a:ext uri="{9D8B030D-6E8A-4147-A177-3AD203B41FA5}">
                      <a16:colId xmlns:a16="http://schemas.microsoft.com/office/drawing/2014/main" val="80932152"/>
                    </a:ext>
                  </a:extLst>
                </a:gridCol>
                <a:gridCol w="873356">
                  <a:extLst>
                    <a:ext uri="{9D8B030D-6E8A-4147-A177-3AD203B41FA5}">
                      <a16:colId xmlns:a16="http://schemas.microsoft.com/office/drawing/2014/main" val="2823614013"/>
                    </a:ext>
                  </a:extLst>
                </a:gridCol>
                <a:gridCol w="873356">
                  <a:extLst>
                    <a:ext uri="{9D8B030D-6E8A-4147-A177-3AD203B41FA5}">
                      <a16:colId xmlns:a16="http://schemas.microsoft.com/office/drawing/2014/main" val="2043984516"/>
                    </a:ext>
                  </a:extLst>
                </a:gridCol>
                <a:gridCol w="873356">
                  <a:extLst>
                    <a:ext uri="{9D8B030D-6E8A-4147-A177-3AD203B41FA5}">
                      <a16:colId xmlns:a16="http://schemas.microsoft.com/office/drawing/2014/main" val="2604038240"/>
                    </a:ext>
                  </a:extLst>
                </a:gridCol>
                <a:gridCol w="873356">
                  <a:extLst>
                    <a:ext uri="{9D8B030D-6E8A-4147-A177-3AD203B41FA5}">
                      <a16:colId xmlns:a16="http://schemas.microsoft.com/office/drawing/2014/main" val="1019087679"/>
                    </a:ext>
                  </a:extLst>
                </a:gridCol>
                <a:gridCol w="873356">
                  <a:extLst>
                    <a:ext uri="{9D8B030D-6E8A-4147-A177-3AD203B41FA5}">
                      <a16:colId xmlns:a16="http://schemas.microsoft.com/office/drawing/2014/main" val="642132188"/>
                    </a:ext>
                  </a:extLst>
                </a:gridCol>
                <a:gridCol w="873356">
                  <a:extLst>
                    <a:ext uri="{9D8B030D-6E8A-4147-A177-3AD203B41FA5}">
                      <a16:colId xmlns:a16="http://schemas.microsoft.com/office/drawing/2014/main" val="4278576656"/>
                    </a:ext>
                  </a:extLst>
                </a:gridCol>
                <a:gridCol w="873356">
                  <a:extLst>
                    <a:ext uri="{9D8B030D-6E8A-4147-A177-3AD203B41FA5}">
                      <a16:colId xmlns:a16="http://schemas.microsoft.com/office/drawing/2014/main" val="3143787443"/>
                    </a:ext>
                  </a:extLst>
                </a:gridCol>
              </a:tblGrid>
              <a:tr h="298823">
                <a:tc>
                  <a:txBody>
                    <a:bodyPr/>
                    <a:lstStyle/>
                    <a:p>
                      <a:pPr algn="l" fontAlgn="b"/>
                      <a:r>
                        <a:rPr lang="en-US" sz="1400" b="0" i="0" u="none" strike="noStrike" dirty="0">
                          <a:solidFill>
                            <a:srgbClr val="000000"/>
                          </a:solidFill>
                          <a:effectLst/>
                          <a:latin typeface="Times New Roman" panose="02020603050405020304" pitchFamily="18" charset="0"/>
                        </a:rPr>
                        <a:t> Dependent Variable:</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gridSpan="8">
                  <a:txBody>
                    <a:bodyPr/>
                    <a:lstStyle/>
                    <a:p>
                      <a:pPr algn="ctr" fontAlgn="b"/>
                      <a:r>
                        <a:rPr lang="en-US" sz="1400" b="0" i="0" u="none" strike="noStrike" dirty="0">
                          <a:solidFill>
                            <a:srgbClr val="000000"/>
                          </a:solidFill>
                          <a:effectLst/>
                          <a:latin typeface="Aptos Narrow"/>
                        </a:rPr>
                        <a:t>Leaky UST</a:t>
                      </a:r>
                    </a:p>
                  </a:txBody>
                  <a:tcPr marL="7903" marR="7903" marT="7903"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23435411"/>
                  </a:ext>
                </a:extLst>
              </a:tr>
              <a:tr h="283884">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(1)</a:t>
                      </a:r>
                    </a:p>
                  </a:txBody>
                  <a:tcPr marL="7903" marR="7903" marT="7903"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b"/>
                      <a:r>
                        <a:rPr lang="en-US" sz="1400" b="0" i="0" u="none" strike="noStrike">
                          <a:solidFill>
                            <a:srgbClr val="000000"/>
                          </a:solidFill>
                          <a:effectLst/>
                          <a:latin typeface="Aptos Narrow"/>
                        </a:rPr>
                        <a:t>(2) No Pop</a:t>
                      </a:r>
                    </a:p>
                  </a:txBody>
                  <a:tcPr marL="7903" marR="7903" marT="7903"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l" fontAlgn="b"/>
                      <a:r>
                        <a:rPr lang="en-US" sz="1400" b="0" i="0" u="none" strike="noStrike">
                          <a:solidFill>
                            <a:srgbClr val="000000"/>
                          </a:solidFill>
                          <a:effectLst/>
                          <a:latin typeface="Aptos Narrow"/>
                        </a:rPr>
                        <a:t>(3) No HS</a:t>
                      </a:r>
                    </a:p>
                  </a:txBody>
                  <a:tcPr marL="7903" marR="7903" marT="7903"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(4)</a:t>
                      </a:r>
                    </a:p>
                  </a:txBody>
                  <a:tcPr marL="7903" marR="7903" marT="7903"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5186712"/>
                  </a:ext>
                </a:extLst>
              </a:tr>
              <a:tr h="298823">
                <a:tc>
                  <a:txBody>
                    <a:bodyPr/>
                    <a:lstStyle/>
                    <a:p>
                      <a:pPr algn="l" fontAlgn="b"/>
                      <a:r>
                        <a:rPr lang="en-US" sz="1400" b="0" i="0" u="none" strike="noStrike">
                          <a:solidFill>
                            <a:srgbClr val="000000"/>
                          </a:solidFill>
                          <a:effectLst/>
                          <a:latin typeface="Times New Roman" panose="02020603050405020304" pitchFamily="18" charset="0"/>
                        </a:rPr>
                        <a:t>Variable</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7903" marR="7903" marT="7903"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Aptos Narrow"/>
                        </a:rPr>
                        <a:t>estimate</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9833314"/>
                  </a:ext>
                </a:extLst>
              </a:tr>
              <a:tr h="298823">
                <a:tc>
                  <a:txBody>
                    <a:bodyPr/>
                    <a:lstStyle/>
                    <a:p>
                      <a:pPr algn="l" fontAlgn="b"/>
                      <a:r>
                        <a:rPr lang="en-US" sz="1400" b="0" i="0" u="none" strike="noStrike">
                          <a:solidFill>
                            <a:srgbClr val="000000"/>
                          </a:solidFill>
                          <a:effectLst/>
                          <a:latin typeface="Times New Roman" panose="02020603050405020304" pitchFamily="18" charset="0"/>
                        </a:rPr>
                        <a:t>(Intercept)</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3.74</a:t>
                      </a:r>
                    </a:p>
                  </a:txBody>
                  <a:tcPr marL="7903" marR="7903" marT="7903"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2.74</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2.66</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2.21</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79369332"/>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0.14</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0.14</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0.14</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0.14</a:t>
                      </a:r>
                    </a:p>
                  </a:txBody>
                  <a:tcPr marL="7903" marR="7903" marT="7903" marB="0" anchor="b">
                    <a:lnL>
                      <a:noFill/>
                    </a:lnL>
                    <a:lnR>
                      <a:noFill/>
                    </a:lnR>
                    <a:lnT>
                      <a:noFill/>
                    </a:lnT>
                    <a:lnB>
                      <a:noFill/>
                    </a:lnB>
                    <a:noFill/>
                  </a:tcPr>
                </a:tc>
                <a:tc>
                  <a:txBody>
                    <a:bodyPr/>
                    <a:lstStyle/>
                    <a:p>
                      <a:pPr algn="l" fontAlgn="b"/>
                      <a:r>
                        <a:rPr lang="en-US" sz="1100" b="0" i="1" u="none" strike="noStrike">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78462349"/>
                  </a:ext>
                </a:extLst>
              </a:tr>
              <a:tr h="298823">
                <a:tc>
                  <a:txBody>
                    <a:bodyPr/>
                    <a:lstStyle/>
                    <a:p>
                      <a:pPr algn="l" fontAlgn="b"/>
                      <a:r>
                        <a:rPr lang="en-US" sz="1400" b="0" i="0" u="none" strike="noStrike">
                          <a:solidFill>
                            <a:srgbClr val="000000"/>
                          </a:solidFill>
                          <a:effectLst/>
                          <a:latin typeface="Times New Roman" panose="02020603050405020304" pitchFamily="18" charset="0"/>
                        </a:rPr>
                        <a:t>Hispanic</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-0.00001</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-0.0003</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-0.00008</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64861288"/>
                  </a:ext>
                </a:extLst>
              </a:tr>
              <a:tr h="323517">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a:t>
                      </a:r>
                    </a:p>
                  </a:txBody>
                  <a:tcPr marL="7903" marR="7903" marT="7903" marB="0" anchor="b">
                    <a:lnL>
                      <a:noFill/>
                    </a:lnL>
                    <a:lnR>
                      <a:noFill/>
                    </a:lnR>
                    <a:lnT>
                      <a:noFill/>
                    </a:lnT>
                    <a:lnB>
                      <a:noFill/>
                    </a:lnB>
                    <a:noFill/>
                  </a:tcPr>
                </a:tc>
                <a:tc>
                  <a:txBody>
                    <a:bodyPr/>
                    <a:lstStyle/>
                    <a:p>
                      <a:pPr algn="l" fontAlgn="b"/>
                      <a:r>
                        <a:rPr lang="en-US" sz="1100" b="0" i="1"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71921"/>
                  </a:ext>
                </a:extLst>
              </a:tr>
              <a:tr h="298823">
                <a:tc>
                  <a:txBody>
                    <a:bodyPr/>
                    <a:lstStyle/>
                    <a:p>
                      <a:pPr algn="l" fontAlgn="b"/>
                      <a:r>
                        <a:rPr lang="en-US" sz="1400" b="0" i="0" u="none" strike="noStrike">
                          <a:solidFill>
                            <a:srgbClr val="000000"/>
                          </a:solidFill>
                          <a:effectLst/>
                          <a:latin typeface="Times New Roman" panose="02020603050405020304" pitchFamily="18" charset="0"/>
                        </a:rPr>
                        <a:t>American Indian (Non-Hisp)</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-0.00063</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-0.0008</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-0.00044</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-0.0006</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18359161"/>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0.00008</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0.00007</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a:t>
                      </a:r>
                    </a:p>
                  </a:txBody>
                  <a:tcPr marL="7903" marR="7903" marT="7903" marB="0" anchor="b">
                    <a:lnL>
                      <a:noFill/>
                    </a:lnL>
                    <a:lnR>
                      <a:noFill/>
                    </a:lnR>
                    <a:lnT>
                      <a:noFill/>
                    </a:lnT>
                    <a:lnB>
                      <a:noFill/>
                    </a:lnB>
                    <a:noFill/>
                  </a:tcPr>
                </a:tc>
                <a:tc>
                  <a:txBody>
                    <a:bodyPr/>
                    <a:lstStyle/>
                    <a:p>
                      <a:pPr algn="l" fontAlgn="b"/>
                      <a:r>
                        <a:rPr lang="en-US" sz="1100" b="0" i="1" u="none" strike="noStrike">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72824212"/>
                  </a:ext>
                </a:extLst>
              </a:tr>
              <a:tr h="298823">
                <a:tc>
                  <a:txBody>
                    <a:bodyPr/>
                    <a:lstStyle/>
                    <a:p>
                      <a:pPr algn="l" fontAlgn="b"/>
                      <a:r>
                        <a:rPr lang="en-US" sz="1400" b="0" i="0" u="none" strike="noStrike">
                          <a:solidFill>
                            <a:srgbClr val="000000"/>
                          </a:solidFill>
                          <a:effectLst/>
                          <a:latin typeface="Times New Roman" panose="02020603050405020304" pitchFamily="18" charset="0"/>
                        </a:rPr>
                        <a:t>Black (Non-Hisp)</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0.00039</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0.0006</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0.00020</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0.0003</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7118196"/>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0.00012</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0.00012</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0.0001</a:t>
                      </a:r>
                    </a:p>
                  </a:txBody>
                  <a:tcPr marL="7903" marR="7903" marT="7903" marB="0" anchor="b">
                    <a:lnL>
                      <a:noFill/>
                    </a:lnL>
                    <a:lnR>
                      <a:noFill/>
                    </a:lnR>
                    <a:lnT>
                      <a:noFill/>
                    </a:lnT>
                    <a:lnB>
                      <a:noFill/>
                    </a:lnB>
                    <a:noFill/>
                  </a:tcPr>
                </a:tc>
                <a:tc>
                  <a:txBody>
                    <a:bodyPr/>
                    <a:lstStyle/>
                    <a:p>
                      <a:pPr algn="l" fontAlgn="b"/>
                      <a:r>
                        <a:rPr lang="en-US" sz="1100" b="0" i="1" u="none" strike="noStrike">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05610367"/>
                  </a:ext>
                </a:extLst>
              </a:tr>
              <a:tr h="298823">
                <a:tc>
                  <a:txBody>
                    <a:bodyPr/>
                    <a:lstStyle/>
                    <a:p>
                      <a:pPr algn="l" fontAlgn="b"/>
                      <a:r>
                        <a:rPr lang="en-US" sz="1400" b="0" i="0" u="none" strike="noStrike">
                          <a:solidFill>
                            <a:srgbClr val="000000"/>
                          </a:solidFill>
                          <a:effectLst/>
                          <a:latin typeface="Times New Roman" panose="02020603050405020304" pitchFamily="18" charset="0"/>
                        </a:rPr>
                        <a:t>Mean Income (scaled $10,000)</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-0.00024</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-0.0002</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-0.00016</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-0.0001</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00765961"/>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0.00001</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0.00001</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a:t>
                      </a:r>
                    </a:p>
                  </a:txBody>
                  <a:tcPr marL="7903" marR="7903" marT="7903" marB="0" anchor="b">
                    <a:lnL>
                      <a:noFill/>
                    </a:lnL>
                    <a:lnR>
                      <a:noFill/>
                    </a:lnR>
                    <a:lnT>
                      <a:noFill/>
                    </a:lnT>
                    <a:lnB>
                      <a:noFill/>
                    </a:lnB>
                    <a:noFill/>
                  </a:tcPr>
                </a:tc>
                <a:tc>
                  <a:txBody>
                    <a:bodyPr/>
                    <a:lstStyle/>
                    <a:p>
                      <a:pPr algn="l" fontAlgn="b"/>
                      <a:r>
                        <a:rPr lang="en-US" sz="1100" b="0" i="1" u="none" strike="noStrike">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32511157"/>
                  </a:ext>
                </a:extLst>
              </a:tr>
              <a:tr h="298823">
                <a:tc>
                  <a:txBody>
                    <a:bodyPr/>
                    <a:lstStyle/>
                    <a:p>
                      <a:pPr algn="l" fontAlgn="b"/>
                      <a:r>
                        <a:rPr lang="en-US" sz="1400" b="0" i="0" u="none" strike="noStrike">
                          <a:solidFill>
                            <a:srgbClr val="000000"/>
                          </a:solidFill>
                          <a:effectLst/>
                          <a:latin typeface="Times New Roman" panose="02020603050405020304" pitchFamily="18" charset="0"/>
                        </a:rPr>
                        <a:t>% No HS Degree</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0.066</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0.0359</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85821164"/>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0.006</a:t>
                      </a:r>
                    </a:p>
                  </a:txBody>
                  <a:tcPr marL="7903" marR="7903" marT="7903"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0.0058</a:t>
                      </a:r>
                    </a:p>
                  </a:txBody>
                  <a:tcPr marL="7903" marR="7903" marT="7903" marB="0" anchor="b">
                    <a:lnL>
                      <a:noFill/>
                    </a:lnL>
                    <a:lnR>
                      <a:noFill/>
                    </a:lnR>
                    <a:lnT>
                      <a:noFill/>
                    </a:lnT>
                    <a:lnB>
                      <a:noFill/>
                    </a:lnB>
                    <a:noFill/>
                  </a:tcPr>
                </a:tc>
                <a:tc>
                  <a:txBody>
                    <a:bodyPr/>
                    <a:lstStyle/>
                    <a:p>
                      <a:pPr algn="l" fontAlgn="b"/>
                      <a:r>
                        <a:rPr lang="en-US" sz="1100" b="0" i="1"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4428933"/>
                  </a:ext>
                </a:extLst>
              </a:tr>
              <a:tr h="298823">
                <a:tc>
                  <a:txBody>
                    <a:bodyPr/>
                    <a:lstStyle/>
                    <a:p>
                      <a:pPr algn="l" fontAlgn="b"/>
                      <a:r>
                        <a:rPr lang="en-US" sz="1400" b="0" i="0" u="none" strike="noStrike">
                          <a:solidFill>
                            <a:srgbClr val="000000"/>
                          </a:solidFill>
                          <a:effectLst/>
                          <a:latin typeface="Times New Roman" panose="02020603050405020304" pitchFamily="18" charset="0"/>
                        </a:rPr>
                        <a:t>Population Density (scaled 1000)</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99.26</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91.27</a:t>
                      </a:r>
                    </a:p>
                  </a:txBody>
                  <a:tcPr marL="7903" marR="7903" marT="7903" marB="0" anchor="b">
                    <a:lnL>
                      <a:noFill/>
                    </a:lnL>
                    <a:lnR>
                      <a:noFill/>
                    </a:lnR>
                    <a:lnT>
                      <a:noFill/>
                    </a:lnT>
                    <a:lnB>
                      <a:noFill/>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36446518"/>
                  </a:ext>
                </a:extLst>
              </a:tr>
              <a:tr h="298823">
                <a:tc>
                  <a:txBody>
                    <a:bodyPr/>
                    <a:lstStyle/>
                    <a:p>
                      <a:pPr algn="l" fontAlgn="b"/>
                      <a:endParaRPr lang="en-US" sz="1400" b="0" i="0" u="none" strike="noStrike">
                        <a:solidFill>
                          <a:srgbClr val="000000"/>
                        </a:solidFill>
                        <a:effectLst/>
                        <a:latin typeface="Times New Roman" panose="02020603050405020304" pitchFamily="18" charset="0"/>
                      </a:endParaRP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100" b="0" i="1" u="none" strike="noStrike">
                          <a:solidFill>
                            <a:srgbClr val="000000"/>
                          </a:solidFill>
                          <a:effectLst/>
                          <a:latin typeface="Aptos Narrow"/>
                        </a:rPr>
                        <a:t>7.31</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100" b="0" i="1" u="none" strike="noStrike">
                          <a:solidFill>
                            <a:srgbClr val="000000"/>
                          </a:solidFill>
                          <a:effectLst/>
                          <a:latin typeface="Aptos Narrow"/>
                        </a:rPr>
                        <a:t>7.54</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3889811"/>
                  </a:ext>
                </a:extLst>
              </a:tr>
              <a:tr h="298823">
                <a:tc>
                  <a:txBody>
                    <a:bodyPr/>
                    <a:lstStyle/>
                    <a:p>
                      <a:pPr algn="l" fontAlgn="b"/>
                      <a:r>
                        <a:rPr lang="en-US" sz="1400" b="0" i="0" u="none" strike="noStrike">
                          <a:solidFill>
                            <a:srgbClr val="000000"/>
                          </a:solidFill>
                          <a:effectLst/>
                          <a:latin typeface="Times New Roman" panose="02020603050405020304" pitchFamily="18" charset="0"/>
                        </a:rPr>
                        <a:t>State Effects</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7903" marR="7903" marT="7903"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 </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Yes</a:t>
                      </a:r>
                    </a:p>
                  </a:txBody>
                  <a:tcPr marL="7903" marR="7903" marT="790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885532"/>
                  </a:ext>
                </a:extLst>
              </a:tr>
              <a:tr h="298823">
                <a:tc>
                  <a:txBody>
                    <a:bodyPr/>
                    <a:lstStyle/>
                    <a:p>
                      <a:pPr algn="l" fontAlgn="b"/>
                      <a:r>
                        <a:rPr lang="en-US" sz="1400" b="0" i="0" u="none" strike="noStrike">
                          <a:solidFill>
                            <a:srgbClr val="000000"/>
                          </a:solidFill>
                          <a:effectLst/>
                          <a:latin typeface="Times New Roman" panose="02020603050405020304" pitchFamily="18" charset="0"/>
                        </a:rPr>
                        <a:t>Observations</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7903" marR="7903" marT="7903"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Aptos Narrow"/>
                        </a:rPr>
                        <a:t>7939</a:t>
                      </a:r>
                    </a:p>
                  </a:txBody>
                  <a:tcPr marL="7903" marR="7903" marT="7903"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15189630"/>
                  </a:ext>
                </a:extLst>
              </a:tr>
              <a:tr h="298823">
                <a:tc>
                  <a:txBody>
                    <a:bodyPr/>
                    <a:lstStyle/>
                    <a:p>
                      <a:pPr algn="l" fontAlgn="b"/>
                      <a:r>
                        <a:rPr lang="en-US" sz="1400" b="0" i="0" u="none" strike="noStrike">
                          <a:solidFill>
                            <a:srgbClr val="000000"/>
                          </a:solidFill>
                          <a:effectLst/>
                          <a:latin typeface="Times New Roman" panose="02020603050405020304" pitchFamily="18" charset="0"/>
                        </a:rPr>
                        <a:t>R2</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0.1346</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0.1564</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0.2079</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0.2138</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92465279"/>
                  </a:ext>
                </a:extLst>
              </a:tr>
              <a:tr h="298823">
                <a:tc>
                  <a:txBody>
                    <a:bodyPr/>
                    <a:lstStyle/>
                    <a:p>
                      <a:pPr algn="l" fontAlgn="b"/>
                      <a:r>
                        <a:rPr lang="en-US" sz="1400" b="0" i="0" u="none" strike="noStrike">
                          <a:solidFill>
                            <a:srgbClr val="000000"/>
                          </a:solidFill>
                          <a:effectLst/>
                          <a:latin typeface="Times New Roman" panose="02020603050405020304" pitchFamily="18" charset="0"/>
                        </a:rPr>
                        <a:t>Adj. R2</a:t>
                      </a: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0.1335</a:t>
                      </a:r>
                    </a:p>
                  </a:txBody>
                  <a:tcPr marL="7903" marR="7903" marT="7903"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0.1553</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0.2068</a:t>
                      </a:r>
                    </a:p>
                  </a:txBody>
                  <a:tcPr marL="7903" marR="7903" marT="7903" marB="0" anchor="b">
                    <a:lnL>
                      <a:noFill/>
                    </a:lnL>
                    <a:lnR>
                      <a:noFill/>
                    </a:lnR>
                    <a:lnT>
                      <a:noFill/>
                    </a:lnT>
                    <a:lnB>
                      <a:noFill/>
                    </a:lnB>
                    <a:noFill/>
                  </a:tcPr>
                </a:tc>
                <a:tc>
                  <a:txBody>
                    <a:bodyPr/>
                    <a:lstStyle/>
                    <a:p>
                      <a:pPr algn="l" fontAlgn="b"/>
                      <a:endParaRPr lang="en-US" sz="1400" b="0" i="0" u="none" strike="noStrike">
                        <a:solidFill>
                          <a:srgbClr val="000000"/>
                        </a:solidFill>
                        <a:effectLst/>
                        <a:latin typeface="Aptos Narrow"/>
                      </a:endParaRPr>
                    </a:p>
                  </a:txBody>
                  <a:tcPr marL="7903" marR="7903" marT="7903" marB="0" anchor="b">
                    <a:lnL>
                      <a:noFill/>
                    </a:lnL>
                    <a:lnR>
                      <a:noFill/>
                    </a:lnR>
                    <a:lnT>
                      <a:noFill/>
                    </a:lnT>
                    <a:lnB>
                      <a:noFill/>
                    </a:lnB>
                    <a:noFill/>
                  </a:tcPr>
                </a:tc>
                <a:tc>
                  <a:txBody>
                    <a:bodyPr/>
                    <a:lstStyle/>
                    <a:p>
                      <a:pPr algn="r" fontAlgn="b"/>
                      <a:r>
                        <a:rPr lang="en-US" sz="1400" b="0" i="0" u="none" strike="noStrike">
                          <a:solidFill>
                            <a:srgbClr val="000000"/>
                          </a:solidFill>
                          <a:effectLst/>
                          <a:latin typeface="Aptos Narrow"/>
                        </a:rPr>
                        <a:t>0.2126</a:t>
                      </a:r>
                    </a:p>
                  </a:txBody>
                  <a:tcPr marL="7903" marR="7903" marT="7903" marB="0" anchor="b">
                    <a:lnL>
                      <a:noFill/>
                    </a:lnL>
                    <a:lnR>
                      <a:noFill/>
                    </a:lnR>
                    <a:lnT>
                      <a:noFill/>
                    </a:lnT>
                    <a:lnB>
                      <a:noFill/>
                    </a:lnB>
                    <a:noFill/>
                  </a:tcPr>
                </a:tc>
                <a:tc>
                  <a:txBody>
                    <a:bodyPr/>
                    <a:lstStyle/>
                    <a:p>
                      <a:pPr algn="l" fontAlgn="b"/>
                      <a:r>
                        <a:rPr lang="en-US" sz="1400" b="0" i="0" u="none" strike="noStrike" dirty="0">
                          <a:solidFill>
                            <a:srgbClr val="000000"/>
                          </a:solidFill>
                          <a:effectLst/>
                          <a:latin typeface="Aptos Narrow"/>
                        </a:rPr>
                        <a:t> </a:t>
                      </a:r>
                    </a:p>
                  </a:txBody>
                  <a:tcPr marL="7903" marR="7903" marT="7903"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5301190"/>
                  </a:ext>
                </a:extLst>
              </a:tr>
              <a:tr h="597647">
                <a:tc>
                  <a:txBody>
                    <a:bodyPr/>
                    <a:lstStyle/>
                    <a:p>
                      <a:pPr algn="l" fontAlgn="b"/>
                      <a:r>
                        <a:rPr lang="da-DK" sz="1400" b="0" i="0" u="none" strike="noStrike">
                          <a:solidFill>
                            <a:srgbClr val="000000"/>
                          </a:solidFill>
                          <a:effectLst/>
                          <a:latin typeface="Times New Roman" panose="02020603050405020304" pitchFamily="18" charset="0"/>
                        </a:rPr>
                        <a:t>F Stat (10; df=7928) | (11; df=7927) | (12; df=7926)</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dirty="0">
                          <a:solidFill>
                            <a:srgbClr val="000000"/>
                          </a:solidFill>
                          <a:effectLst/>
                          <a:latin typeface="Aptos Narrow"/>
                        </a:rPr>
                        <a:t>123.3</a:t>
                      </a:r>
                    </a:p>
                  </a:txBody>
                  <a:tcPr marL="7903" marR="7903" marT="7903"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133.6</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189.1</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a:rPr>
                        <a:t>***</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Aptos Narrow"/>
                        </a:rPr>
                        <a:t>179.6</a:t>
                      </a:r>
                    </a:p>
                  </a:txBody>
                  <a:tcPr marL="7903" marR="7903" marT="790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a:rPr>
                        <a:t>***</a:t>
                      </a:r>
                    </a:p>
                  </a:txBody>
                  <a:tcPr marL="7903" marR="7903" marT="7903" marB="0" anchor="b">
                    <a:lnL>
                      <a:noFill/>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6895650"/>
                  </a:ext>
                </a:extLst>
              </a:tr>
            </a:tbl>
          </a:graphicData>
        </a:graphic>
      </p:graphicFrame>
    </p:spTree>
    <p:extLst>
      <p:ext uri="{BB962C8B-B14F-4D97-AF65-F5344CB8AC3E}">
        <p14:creationId xmlns:p14="http://schemas.microsoft.com/office/powerpoint/2010/main" val="584462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7994256-E488-E509-0E5C-FF72BECAAAA2}"/>
              </a:ext>
            </a:extLst>
          </p:cNvPr>
          <p:cNvGraphicFramePr>
            <a:graphicFrameLocks noGrp="1"/>
          </p:cNvGraphicFramePr>
          <p:nvPr/>
        </p:nvGraphicFramePr>
        <p:xfrm>
          <a:off x="1526005" y="16050"/>
          <a:ext cx="9139990" cy="6831877"/>
        </p:xfrm>
        <a:graphic>
          <a:graphicData uri="http://schemas.openxmlformats.org/drawingml/2006/table">
            <a:tbl>
              <a:tblPr/>
              <a:tblGrid>
                <a:gridCol w="2343990">
                  <a:extLst>
                    <a:ext uri="{9D8B030D-6E8A-4147-A177-3AD203B41FA5}">
                      <a16:colId xmlns:a16="http://schemas.microsoft.com/office/drawing/2014/main" val="1981676413"/>
                    </a:ext>
                  </a:extLst>
                </a:gridCol>
                <a:gridCol w="849500">
                  <a:extLst>
                    <a:ext uri="{9D8B030D-6E8A-4147-A177-3AD203B41FA5}">
                      <a16:colId xmlns:a16="http://schemas.microsoft.com/office/drawing/2014/main" val="2371346769"/>
                    </a:ext>
                  </a:extLst>
                </a:gridCol>
                <a:gridCol w="849500">
                  <a:extLst>
                    <a:ext uri="{9D8B030D-6E8A-4147-A177-3AD203B41FA5}">
                      <a16:colId xmlns:a16="http://schemas.microsoft.com/office/drawing/2014/main" val="931050295"/>
                    </a:ext>
                  </a:extLst>
                </a:gridCol>
                <a:gridCol w="849500">
                  <a:extLst>
                    <a:ext uri="{9D8B030D-6E8A-4147-A177-3AD203B41FA5}">
                      <a16:colId xmlns:a16="http://schemas.microsoft.com/office/drawing/2014/main" val="4052830339"/>
                    </a:ext>
                  </a:extLst>
                </a:gridCol>
                <a:gridCol w="849500">
                  <a:extLst>
                    <a:ext uri="{9D8B030D-6E8A-4147-A177-3AD203B41FA5}">
                      <a16:colId xmlns:a16="http://schemas.microsoft.com/office/drawing/2014/main" val="1597560470"/>
                    </a:ext>
                  </a:extLst>
                </a:gridCol>
                <a:gridCol w="849500">
                  <a:extLst>
                    <a:ext uri="{9D8B030D-6E8A-4147-A177-3AD203B41FA5}">
                      <a16:colId xmlns:a16="http://schemas.microsoft.com/office/drawing/2014/main" val="3434481290"/>
                    </a:ext>
                  </a:extLst>
                </a:gridCol>
                <a:gridCol w="849500">
                  <a:extLst>
                    <a:ext uri="{9D8B030D-6E8A-4147-A177-3AD203B41FA5}">
                      <a16:colId xmlns:a16="http://schemas.microsoft.com/office/drawing/2014/main" val="1368037423"/>
                    </a:ext>
                  </a:extLst>
                </a:gridCol>
                <a:gridCol w="849500">
                  <a:extLst>
                    <a:ext uri="{9D8B030D-6E8A-4147-A177-3AD203B41FA5}">
                      <a16:colId xmlns:a16="http://schemas.microsoft.com/office/drawing/2014/main" val="3047574088"/>
                    </a:ext>
                  </a:extLst>
                </a:gridCol>
                <a:gridCol w="849500">
                  <a:extLst>
                    <a:ext uri="{9D8B030D-6E8A-4147-A177-3AD203B41FA5}">
                      <a16:colId xmlns:a16="http://schemas.microsoft.com/office/drawing/2014/main" val="2826062168"/>
                    </a:ext>
                  </a:extLst>
                </a:gridCol>
              </a:tblGrid>
              <a:tr h="272708">
                <a:tc>
                  <a:txBody>
                    <a:bodyPr/>
                    <a:lstStyle/>
                    <a:p>
                      <a:pPr algn="l" fontAlgn="b"/>
                      <a:r>
                        <a:rPr lang="en-US" sz="1200" b="0" i="0" u="none" strike="noStrike">
                          <a:solidFill>
                            <a:srgbClr val="000000"/>
                          </a:solidFill>
                          <a:effectLst/>
                          <a:latin typeface="Times New Roman" panose="02020603050405020304" pitchFamily="18" charset="0"/>
                        </a:rPr>
                        <a:t> Dependent Variable:</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gridSpan="7">
                  <a:txBody>
                    <a:bodyPr/>
                    <a:lstStyle/>
                    <a:p>
                      <a:pPr algn="ctr" fontAlgn="b"/>
                      <a:r>
                        <a:rPr lang="en-US" sz="1200" b="0" i="0" u="none" strike="noStrike">
                          <a:solidFill>
                            <a:srgbClr val="000000"/>
                          </a:solidFill>
                          <a:effectLst/>
                          <a:latin typeface="Aptos Narrow"/>
                        </a:rPr>
                        <a:t>PM2.5 In Air</a:t>
                      </a:r>
                    </a:p>
                  </a:txBody>
                  <a:tcPr marL="5515" marR="5515" marT="5515"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4767554"/>
                  </a:ext>
                </a:extLst>
              </a:tr>
              <a:tr h="283883">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(1)</a:t>
                      </a:r>
                    </a:p>
                  </a:txBody>
                  <a:tcPr marL="5515" marR="5515" marT="5515"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b"/>
                      <a:r>
                        <a:rPr lang="en-US" sz="1200" b="0" i="0" u="none" strike="noStrike">
                          <a:solidFill>
                            <a:srgbClr val="000000"/>
                          </a:solidFill>
                          <a:effectLst/>
                          <a:latin typeface="Aptos Narrow"/>
                        </a:rPr>
                        <a:t>(2) No Pop</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l" fontAlgn="b"/>
                      <a:r>
                        <a:rPr lang="en-US" sz="1200" b="0" i="0" u="none" strike="noStrike">
                          <a:solidFill>
                            <a:srgbClr val="000000"/>
                          </a:solidFill>
                          <a:effectLst/>
                          <a:latin typeface="Aptos Narrow"/>
                        </a:rPr>
                        <a:t>(3) No HS</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(4)</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7436952"/>
                  </a:ext>
                </a:extLst>
              </a:tr>
              <a:tr h="298823">
                <a:tc>
                  <a:txBody>
                    <a:bodyPr/>
                    <a:lstStyle/>
                    <a:p>
                      <a:pPr algn="l" fontAlgn="b"/>
                      <a:r>
                        <a:rPr lang="en-US" sz="1200" b="0" i="0" u="none" strike="noStrike">
                          <a:solidFill>
                            <a:srgbClr val="000000"/>
                          </a:solidFill>
                          <a:effectLst/>
                          <a:latin typeface="Times New Roman" panose="02020603050405020304" pitchFamily="18" charset="0"/>
                        </a:rPr>
                        <a:t>Variable</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estimate</a:t>
                      </a:r>
                    </a:p>
                  </a:txBody>
                  <a:tcPr marL="5515" marR="5515" marT="5515"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estimate</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estimate</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estimate</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8767438"/>
                  </a:ext>
                </a:extLst>
              </a:tr>
              <a:tr h="298823">
                <a:tc>
                  <a:txBody>
                    <a:bodyPr/>
                    <a:lstStyle/>
                    <a:p>
                      <a:pPr algn="l" fontAlgn="b"/>
                      <a:r>
                        <a:rPr lang="en-US" sz="1200" b="0" i="0" u="none" strike="noStrike">
                          <a:solidFill>
                            <a:srgbClr val="000000"/>
                          </a:solidFill>
                          <a:effectLst/>
                          <a:latin typeface="Times New Roman" panose="02020603050405020304" pitchFamily="18" charset="0"/>
                        </a:rPr>
                        <a:t>(Intercept)</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6.93</a:t>
                      </a:r>
                    </a:p>
                  </a:txBody>
                  <a:tcPr marL="5515" marR="5515" marT="5515"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6.429493</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6.55</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6.252</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391251796"/>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0.06</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0.0585904</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0.06</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0.061</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2883291527"/>
                  </a:ext>
                </a:extLst>
              </a:tr>
              <a:tr h="298823">
                <a:tc>
                  <a:txBody>
                    <a:bodyPr/>
                    <a:lstStyle/>
                    <a:p>
                      <a:pPr algn="l" fontAlgn="b"/>
                      <a:r>
                        <a:rPr lang="en-US" sz="1200" b="0" i="0" u="none" strike="noStrike">
                          <a:solidFill>
                            <a:srgbClr val="000000"/>
                          </a:solidFill>
                          <a:effectLst/>
                          <a:latin typeface="Times New Roman" panose="02020603050405020304" pitchFamily="18" charset="0"/>
                        </a:rPr>
                        <a:t>Hispanic</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0.00020</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0.00004</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0.00018</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0.00007</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2946120513"/>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0.00001</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0.00002</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0.00001</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0.00002</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3648129837"/>
                  </a:ext>
                </a:extLst>
              </a:tr>
              <a:tr h="298823">
                <a:tc>
                  <a:txBody>
                    <a:bodyPr/>
                    <a:lstStyle/>
                    <a:p>
                      <a:pPr algn="l" fontAlgn="b"/>
                      <a:r>
                        <a:rPr lang="en-US" sz="1200" b="0" i="0" u="none" strike="noStrike">
                          <a:solidFill>
                            <a:srgbClr val="000000"/>
                          </a:solidFill>
                          <a:effectLst/>
                          <a:latin typeface="Times New Roman" panose="02020603050405020304" pitchFamily="18" charset="0"/>
                        </a:rPr>
                        <a:t>American Indian (Non-Hisp)</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-0.00042</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-0.00052</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-0.00035</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-0.00043</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1635255931"/>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0.00004</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0.00004</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0.00004</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0.00004</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1111397991"/>
                  </a:ext>
                </a:extLst>
              </a:tr>
              <a:tr h="298823">
                <a:tc>
                  <a:txBody>
                    <a:bodyPr/>
                    <a:lstStyle/>
                    <a:p>
                      <a:pPr algn="l" fontAlgn="b"/>
                      <a:r>
                        <a:rPr lang="en-US" sz="1200" b="0" i="0" u="none" strike="noStrike">
                          <a:solidFill>
                            <a:srgbClr val="000000"/>
                          </a:solidFill>
                          <a:effectLst/>
                          <a:latin typeface="Times New Roman" panose="02020603050405020304" pitchFamily="18" charset="0"/>
                        </a:rPr>
                        <a:t>Black (Non-Hisp)</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0.00045</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0.00053</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0.00038</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0.00045</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338939501"/>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0.00003</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3495825105"/>
                  </a:ext>
                </a:extLst>
              </a:tr>
              <a:tr h="298823">
                <a:tc>
                  <a:txBody>
                    <a:bodyPr/>
                    <a:lstStyle/>
                    <a:p>
                      <a:pPr algn="l" fontAlgn="b"/>
                      <a:r>
                        <a:rPr lang="en-US" sz="1200" b="0" i="0" u="none" strike="noStrike">
                          <a:solidFill>
                            <a:srgbClr val="000000"/>
                          </a:solidFill>
                          <a:effectLst/>
                          <a:latin typeface="Times New Roman" panose="02020603050405020304" pitchFamily="18" charset="0"/>
                        </a:rPr>
                        <a:t>Mean Income (scaled $10,000)</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0.00001</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0.00005</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0.00004</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0.00006</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1457245527"/>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0.00000</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0.000004</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0.000004</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0.00000</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3533898998"/>
                  </a:ext>
                </a:extLst>
              </a:tr>
              <a:tr h="298823">
                <a:tc>
                  <a:txBody>
                    <a:bodyPr/>
                    <a:lstStyle/>
                    <a:p>
                      <a:pPr algn="l" fontAlgn="b"/>
                      <a:r>
                        <a:rPr lang="en-US" sz="1200" b="0" i="0" u="none" strike="noStrike">
                          <a:solidFill>
                            <a:srgbClr val="000000"/>
                          </a:solidFill>
                          <a:effectLst/>
                          <a:latin typeface="Times New Roman" panose="02020603050405020304" pitchFamily="18" charset="0"/>
                        </a:rPr>
                        <a:t>% No HS Degree</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0.033342</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0.02330</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318518294"/>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0.0016585</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100" b="0" i="1" u="none" strike="noStrike">
                          <a:solidFill>
                            <a:srgbClr val="000000"/>
                          </a:solidFill>
                          <a:effectLst/>
                          <a:latin typeface="Aptos Narrow"/>
                        </a:rPr>
                        <a:t>0.00173</a:t>
                      </a:r>
                    </a:p>
                  </a:txBody>
                  <a:tcPr marL="5515" marR="5515" marT="5515" marB="0" anchor="b">
                    <a:lnL>
                      <a:noFill/>
                    </a:lnL>
                    <a:lnR>
                      <a:noFill/>
                    </a:lnR>
                    <a:lnT>
                      <a:noFill/>
                    </a:lnT>
                    <a:lnB>
                      <a:noFill/>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1471046931"/>
                  </a:ext>
                </a:extLst>
              </a:tr>
              <a:tr h="298823">
                <a:tc>
                  <a:txBody>
                    <a:bodyPr/>
                    <a:lstStyle/>
                    <a:p>
                      <a:pPr algn="l" fontAlgn="b"/>
                      <a:r>
                        <a:rPr lang="en-US" sz="1200" b="0" i="0" u="none" strike="noStrike">
                          <a:solidFill>
                            <a:srgbClr val="000000"/>
                          </a:solidFill>
                          <a:effectLst/>
                          <a:latin typeface="Times New Roman" panose="02020603050405020304" pitchFamily="18" charset="0"/>
                        </a:rPr>
                        <a:t>Population Density (scaled 1000)</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35.20392</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30.02</a:t>
                      </a:r>
                    </a:p>
                  </a:txBody>
                  <a:tcPr marL="5515" marR="5515" marT="5515" marB="0" anchor="b">
                    <a:lnL>
                      <a:noFill/>
                    </a:lnL>
                    <a:lnR>
                      <a:noFill/>
                    </a:lnR>
                    <a:lnT>
                      <a:noFill/>
                    </a:lnT>
                    <a:lnB>
                      <a:noFill/>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a:noFill/>
                    </a:lnB>
                    <a:noFill/>
                  </a:tcPr>
                </a:tc>
                <a:extLst>
                  <a:ext uri="{0D108BD9-81ED-4DB2-BD59-A6C34878D82A}">
                    <a16:rowId xmlns:a16="http://schemas.microsoft.com/office/drawing/2014/main" val="2905742754"/>
                  </a:ext>
                </a:extLst>
              </a:tr>
              <a:tr h="298823">
                <a:tc>
                  <a:txBody>
                    <a:bodyPr/>
                    <a:lstStyle/>
                    <a:p>
                      <a:pPr algn="l" fontAlgn="b"/>
                      <a:endParaRPr lang="en-US" sz="1200" b="0" i="0" u="none" strike="noStrike">
                        <a:solidFill>
                          <a:srgbClr val="000000"/>
                        </a:solidFill>
                        <a:effectLst/>
                        <a:latin typeface="Times New Roman" panose="02020603050405020304" pitchFamily="18" charset="0"/>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100" b="0" i="1" u="none" strike="noStrike">
                          <a:solidFill>
                            <a:srgbClr val="000000"/>
                          </a:solidFill>
                          <a:effectLst/>
                          <a:latin typeface="Aptos Narrow"/>
                        </a:rPr>
                        <a:t>2.00120</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100" b="0" i="1"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100" b="0" i="1" u="none" strike="noStrike">
                          <a:solidFill>
                            <a:srgbClr val="000000"/>
                          </a:solidFill>
                          <a:effectLst/>
                          <a:latin typeface="Aptos Narrow"/>
                        </a:rPr>
                        <a:t>1.94</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2867480"/>
                  </a:ext>
                </a:extLst>
              </a:tr>
              <a:tr h="298823">
                <a:tc>
                  <a:txBody>
                    <a:bodyPr/>
                    <a:lstStyle/>
                    <a:p>
                      <a:pPr algn="l" fontAlgn="b"/>
                      <a:r>
                        <a:rPr lang="en-US" sz="1200" b="0" i="0" u="none" strike="noStrike">
                          <a:solidFill>
                            <a:srgbClr val="000000"/>
                          </a:solidFill>
                          <a:effectLst/>
                          <a:latin typeface="Times New Roman" panose="02020603050405020304" pitchFamily="18" charset="0"/>
                        </a:rPr>
                        <a:t>State Effects</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Yes</a:t>
                      </a:r>
                    </a:p>
                  </a:txBody>
                  <a:tcPr marL="5515" marR="5515" marT="5515"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Yes</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Yes</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Yes</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 </a:t>
                      </a:r>
                    </a:p>
                  </a:txBody>
                  <a:tcPr marL="5515" marR="5515" marT="551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1251817"/>
                  </a:ext>
                </a:extLst>
              </a:tr>
              <a:tr h="298823">
                <a:tc>
                  <a:txBody>
                    <a:bodyPr/>
                    <a:lstStyle/>
                    <a:p>
                      <a:pPr algn="l" fontAlgn="b"/>
                      <a:r>
                        <a:rPr lang="en-US" sz="1200" b="0" i="0" u="none" strike="noStrike">
                          <a:solidFill>
                            <a:srgbClr val="000000"/>
                          </a:solidFill>
                          <a:effectLst/>
                          <a:latin typeface="Times New Roman" panose="02020603050405020304" pitchFamily="18" charset="0"/>
                        </a:rPr>
                        <a:t>Observations</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7939</a:t>
                      </a:r>
                    </a:p>
                  </a:txBody>
                  <a:tcPr marL="5515" marR="5515" marT="5515" marB="0" anchor="b">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7939</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7939</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200" b="0" i="0" u="none" strike="noStrike">
                          <a:solidFill>
                            <a:srgbClr val="000000"/>
                          </a:solidFill>
                          <a:effectLst/>
                          <a:latin typeface="Aptos Narrow"/>
                        </a:rPr>
                        <a:t>7939</a:t>
                      </a: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127364126"/>
                  </a:ext>
                </a:extLst>
              </a:tr>
              <a:tr h="298823">
                <a:tc>
                  <a:txBody>
                    <a:bodyPr/>
                    <a:lstStyle/>
                    <a:p>
                      <a:pPr algn="l" fontAlgn="b"/>
                      <a:r>
                        <a:rPr lang="en-US" sz="1200" b="0" i="0" u="none" strike="noStrike">
                          <a:solidFill>
                            <a:srgbClr val="000000"/>
                          </a:solidFill>
                          <a:effectLst/>
                          <a:latin typeface="Times New Roman" panose="02020603050405020304" pitchFamily="18" charset="0"/>
                        </a:rPr>
                        <a:t>R2</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0.7556</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0.7677</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0.7759</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0.7814</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229084879"/>
                  </a:ext>
                </a:extLst>
              </a:tr>
              <a:tr h="298823">
                <a:tc>
                  <a:txBody>
                    <a:bodyPr/>
                    <a:lstStyle/>
                    <a:p>
                      <a:pPr algn="l" fontAlgn="b"/>
                      <a:r>
                        <a:rPr lang="en-US" sz="1200" b="0" i="0" u="none" strike="noStrike">
                          <a:solidFill>
                            <a:srgbClr val="000000"/>
                          </a:solidFill>
                          <a:effectLst/>
                          <a:latin typeface="Times New Roman" panose="02020603050405020304" pitchFamily="18" charset="0"/>
                        </a:rPr>
                        <a:t>Adj. R2</a:t>
                      </a: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0.7553</a:t>
                      </a:r>
                    </a:p>
                  </a:txBody>
                  <a:tcPr marL="5515" marR="5515" marT="5515" marB="0" anchor="b">
                    <a:lnL w="6350" cap="flat" cmpd="sng" algn="ctr">
                      <a:noFill/>
                      <a:prstDash val="solid"/>
                      <a:round/>
                      <a:headEnd type="none" w="med" len="med"/>
                      <a:tailEnd type="none" w="med" len="med"/>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0.7674</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0.7756</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tc>
                  <a:txBody>
                    <a:bodyPr/>
                    <a:lstStyle/>
                    <a:p>
                      <a:pPr algn="r" fontAlgn="b"/>
                      <a:r>
                        <a:rPr lang="en-US" sz="1200" b="0" i="0" u="none" strike="noStrike">
                          <a:solidFill>
                            <a:srgbClr val="000000"/>
                          </a:solidFill>
                          <a:effectLst/>
                          <a:latin typeface="Aptos Narrow"/>
                        </a:rPr>
                        <a:t>0.781</a:t>
                      </a:r>
                    </a:p>
                  </a:txBody>
                  <a:tcPr marL="5515" marR="5515" marT="5515" marB="0" anchor="b">
                    <a:lnL>
                      <a:noFill/>
                    </a:lnL>
                    <a:lnR>
                      <a:noFill/>
                    </a:lnR>
                    <a:lnT>
                      <a:noFill/>
                    </a:lnT>
                    <a:lnB>
                      <a:noFill/>
                    </a:lnB>
                    <a:noFill/>
                  </a:tcPr>
                </a:tc>
                <a:tc>
                  <a:txBody>
                    <a:bodyPr/>
                    <a:lstStyle/>
                    <a:p>
                      <a:pPr algn="l" fontAlgn="b"/>
                      <a:endParaRPr lang="en-US" sz="1200" b="0" i="0" u="none" strike="noStrike">
                        <a:solidFill>
                          <a:srgbClr val="000000"/>
                        </a:solidFill>
                        <a:effectLst/>
                        <a:latin typeface="Aptos Narrow"/>
                      </a:endParaRPr>
                    </a:p>
                  </a:txBody>
                  <a:tcPr marL="5515" marR="5515" marT="5515" marB="0" anchor="b">
                    <a:lnL>
                      <a:noFill/>
                    </a:lnL>
                    <a:lnR>
                      <a:noFill/>
                    </a:lnR>
                    <a:lnT>
                      <a:noFill/>
                    </a:lnT>
                    <a:lnB>
                      <a:noFill/>
                    </a:lnB>
                    <a:noFill/>
                  </a:tcPr>
                </a:tc>
                <a:extLst>
                  <a:ext uri="{0D108BD9-81ED-4DB2-BD59-A6C34878D82A}">
                    <a16:rowId xmlns:a16="http://schemas.microsoft.com/office/drawing/2014/main" val="1797559121"/>
                  </a:ext>
                </a:extLst>
              </a:tr>
              <a:tr h="597649">
                <a:tc>
                  <a:txBody>
                    <a:bodyPr/>
                    <a:lstStyle/>
                    <a:p>
                      <a:pPr algn="l" fontAlgn="b"/>
                      <a:r>
                        <a:rPr lang="da-DK" sz="1200" b="0" i="0" u="none" strike="noStrike">
                          <a:solidFill>
                            <a:srgbClr val="000000"/>
                          </a:solidFill>
                          <a:effectLst/>
                          <a:latin typeface="Times New Roman" panose="02020603050405020304" pitchFamily="18" charset="0"/>
                        </a:rPr>
                        <a:t>F Stat (10; df=7928) | (11; df=7927) | (12; df=7926)</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Aptos Narrow"/>
                        </a:rPr>
                        <a:t>2451</a:t>
                      </a:r>
                    </a:p>
                  </a:txBody>
                  <a:tcPr marL="5515" marR="5515" marT="5515"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Aptos Narrow"/>
                        </a:rPr>
                        <a:t>2381</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Aptos Narrow"/>
                        </a:rPr>
                        <a:t>2495</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a:rPr>
                        <a:t>***</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Aptos Narrow"/>
                        </a:rPr>
                        <a:t>2360</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ptos Narrow"/>
                        </a:rPr>
                        <a:t>***</a:t>
                      </a:r>
                    </a:p>
                  </a:txBody>
                  <a:tcPr marL="5515" marR="5515" marT="5515"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8162979"/>
                  </a:ext>
                </a:extLst>
              </a:tr>
            </a:tbl>
          </a:graphicData>
        </a:graphic>
      </p:graphicFrame>
    </p:spTree>
    <p:extLst>
      <p:ext uri="{BB962C8B-B14F-4D97-AF65-F5344CB8AC3E}">
        <p14:creationId xmlns:p14="http://schemas.microsoft.com/office/powerpoint/2010/main" val="792871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A87F-8ECF-53B1-1C20-BEA58E963111}"/>
              </a:ext>
            </a:extLst>
          </p:cNvPr>
          <p:cNvSpPr>
            <a:spLocks noGrp="1"/>
          </p:cNvSpPr>
          <p:nvPr>
            <p:ph type="title"/>
          </p:nvPr>
        </p:nvSpPr>
        <p:spPr/>
        <p:txBody>
          <a:bodyPr/>
          <a:lstStyle/>
          <a:p>
            <a:r>
              <a:rPr lang="en-US" dirty="0"/>
              <a:t>GW Economics Literature</a:t>
            </a:r>
          </a:p>
        </p:txBody>
      </p:sp>
      <p:sp>
        <p:nvSpPr>
          <p:cNvPr id="3" name="Content Placeholder 2">
            <a:extLst>
              <a:ext uri="{FF2B5EF4-FFF2-40B4-BE49-F238E27FC236}">
                <a16:creationId xmlns:a16="http://schemas.microsoft.com/office/drawing/2014/main" id="{1A90C67A-9EFF-F5F9-AE7A-A2F9200D9F95}"/>
              </a:ext>
            </a:extLst>
          </p:cNvPr>
          <p:cNvSpPr>
            <a:spLocks noGrp="1"/>
          </p:cNvSpPr>
          <p:nvPr>
            <p:ph idx="1"/>
          </p:nvPr>
        </p:nvSpPr>
        <p:spPr/>
        <p:txBody>
          <a:bodyPr>
            <a:normAutofit/>
          </a:bodyPr>
          <a:lstStyle/>
          <a:p>
            <a:r>
              <a:rPr lang="en-US" sz="3200" dirty="0"/>
              <a:t>Efforts made to estimate GW use</a:t>
            </a:r>
          </a:p>
          <a:p>
            <a:pPr lvl="1"/>
            <a:r>
              <a:rPr lang="en-US" sz="2800" dirty="0"/>
              <a:t>hydrologic &amp; demand-based modeling, remote sensing estimation, land cover estimation, and electricity use as a proxy </a:t>
            </a:r>
            <a:r>
              <a:rPr lang="en-US" sz="1800" i="1" dirty="0"/>
              <a:t>(11, 12, 13, 14, 15, 16)</a:t>
            </a:r>
          </a:p>
          <a:p>
            <a:pPr lvl="1"/>
            <a:r>
              <a:rPr lang="en-US" sz="2800" dirty="0"/>
              <a:t>Methods require varying levels of data &amp; availability varies by region </a:t>
            </a:r>
            <a:r>
              <a:rPr lang="en-US" sz="1800" i="1" dirty="0"/>
              <a:t>(11)</a:t>
            </a:r>
          </a:p>
          <a:p>
            <a:r>
              <a:rPr lang="en-US" sz="3200" dirty="0"/>
              <a:t>This study adds literature on rural GW use by identifying relationships between economic, climate, &amp; regulatory factors and DTW</a:t>
            </a:r>
          </a:p>
          <a:p>
            <a:endParaRPr lang="en-US" sz="3200" dirty="0"/>
          </a:p>
        </p:txBody>
      </p:sp>
    </p:spTree>
    <p:extLst>
      <p:ext uri="{BB962C8B-B14F-4D97-AF65-F5344CB8AC3E}">
        <p14:creationId xmlns:p14="http://schemas.microsoft.com/office/powerpoint/2010/main" val="3000833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A5D5-A653-7342-8E3B-7BC42D8C237D}"/>
              </a:ext>
            </a:extLst>
          </p:cNvPr>
          <p:cNvSpPr>
            <a:spLocks noGrp="1"/>
          </p:cNvSpPr>
          <p:nvPr>
            <p:ph type="title"/>
          </p:nvPr>
        </p:nvSpPr>
        <p:spPr/>
        <p:txBody>
          <a:bodyPr/>
          <a:lstStyle/>
          <a:p>
            <a:r>
              <a:rPr lang="en-US" dirty="0"/>
              <a:t>Drivers for Sub-basin GW Demand</a:t>
            </a:r>
          </a:p>
        </p:txBody>
      </p:sp>
      <p:sp>
        <p:nvSpPr>
          <p:cNvPr id="3" name="Content Placeholder 2">
            <a:extLst>
              <a:ext uri="{FF2B5EF4-FFF2-40B4-BE49-F238E27FC236}">
                <a16:creationId xmlns:a16="http://schemas.microsoft.com/office/drawing/2014/main" id="{5317A605-7F39-D92C-65D2-3A6ACAC2E40E}"/>
              </a:ext>
            </a:extLst>
          </p:cNvPr>
          <p:cNvSpPr>
            <a:spLocks noGrp="1"/>
          </p:cNvSpPr>
          <p:nvPr>
            <p:ph idx="1"/>
          </p:nvPr>
        </p:nvSpPr>
        <p:spPr/>
        <p:txBody>
          <a:bodyPr/>
          <a:lstStyle/>
          <a:p>
            <a:r>
              <a:rPr lang="en-US" dirty="0"/>
              <a:t>Agricultural drivers for water demand</a:t>
            </a:r>
          </a:p>
          <a:p>
            <a:pPr lvl="1"/>
            <a:r>
              <a:rPr lang="en-US" dirty="0"/>
              <a:t>Energy cost to pump GW &amp; other input prices (ex. Alfalfa seed price)</a:t>
            </a:r>
          </a:p>
          <a:p>
            <a:pPr lvl="1"/>
            <a:r>
              <a:rPr lang="en-US" dirty="0"/>
              <a:t>Crop Mix &amp; Fallowing</a:t>
            </a:r>
          </a:p>
          <a:p>
            <a:pPr lvl="2"/>
            <a:r>
              <a:rPr lang="en-US" dirty="0"/>
              <a:t>Common crops in study area: alfalfa, cotton, &amp; tree crops – water intensive</a:t>
            </a:r>
          </a:p>
          <a:p>
            <a:pPr lvl="2"/>
            <a:r>
              <a:rPr lang="en-US" dirty="0"/>
              <a:t>Fallowing requires significantly less water</a:t>
            </a:r>
          </a:p>
          <a:p>
            <a:pPr lvl="1"/>
            <a:r>
              <a:rPr lang="en-US" dirty="0"/>
              <a:t>Environmental factors</a:t>
            </a:r>
          </a:p>
          <a:p>
            <a:pPr lvl="2"/>
            <a:r>
              <a:rPr lang="en-US" dirty="0"/>
              <a:t>Hotter temperatures and less precipitation requires higher demand for irrigating crops</a:t>
            </a:r>
          </a:p>
          <a:p>
            <a:r>
              <a:rPr lang="en-US" dirty="0"/>
              <a:t>Municipal drivers for water demand</a:t>
            </a:r>
          </a:p>
          <a:p>
            <a:pPr lvl="1"/>
            <a:r>
              <a:rPr lang="en-US" dirty="0"/>
              <a:t>The number of people demanding water</a:t>
            </a:r>
          </a:p>
          <a:p>
            <a:pPr lvl="1"/>
            <a:r>
              <a:rPr lang="en-US" dirty="0"/>
              <a:t>Indoor &amp; outdoor water use behavior</a:t>
            </a:r>
          </a:p>
          <a:p>
            <a:pPr lvl="1"/>
            <a:endParaRPr lang="en-US" dirty="0"/>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15D50449-2505-B28A-86AD-BAA470684982}"/>
                  </a:ext>
                </a:extLst>
              </p:cNvPr>
              <p:cNvGraphicFramePr>
                <a:graphicFrameLocks noChangeAspect="1"/>
              </p:cNvGraphicFramePr>
              <p:nvPr>
                <p:extLst>
                  <p:ext uri="{D42A27DB-BD31-4B8C-83A1-F6EECF244321}">
                    <p14:modId xmlns:p14="http://schemas.microsoft.com/office/powerpoint/2010/main" val="3705695649"/>
                  </p:ext>
                </p:extLst>
              </p:nvPr>
            </p:nvGraphicFramePr>
            <p:xfrm>
              <a:off x="9858375" y="3009900"/>
              <a:ext cx="342900" cy="342900"/>
            </p:xfrm>
            <a:graphic>
              <a:graphicData uri="http://schemas.microsoft.com/office/powerpoint/2016/slidezoom">
                <pslz:sldZm>
                  <pslz:sldZmObj sldId="284" cId="1635306325">
                    <pslz:zmPr id="{1B22C5BC-82C7-403C-B782-C4DCDA0D2612}" returnToParent="0"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166:blipFill>
                      <p166:spPr xmlns:p166="http://schemas.microsoft.com/office/powerpoint/2016/6/main">
                        <a:xfrm>
                          <a:off x="0" y="0"/>
                          <a:ext cx="342900" cy="342900"/>
                        </a:xfrm>
                        <a:prstGeom prst="rect">
                          <a:avLst/>
                        </a:prstGeom>
                        <a:ln w="3175">
                          <a:solidFill>
                            <a:prstClr val="ltGray"/>
                          </a:solidFill>
                        </a:ln>
                      </p166:spPr>
                    </pslz:zmPr>
                  </pslz:sldZmObj>
                </pslz:sldZm>
              </a:graphicData>
            </a:graphic>
          </p:graphicFrame>
        </mc:Choice>
        <mc:Fallback xmlns="">
          <p:pic>
            <p:nvPicPr>
              <p:cNvPr id="6" name="Slide Zoom 5">
                <a:hlinkClick r:id="rId5" action="ppaction://hlinksldjump"/>
                <a:extLst>
                  <a:ext uri="{FF2B5EF4-FFF2-40B4-BE49-F238E27FC236}">
                    <a16:creationId xmlns:a16="http://schemas.microsoft.com/office/drawing/2014/main" id="{15D50449-2505-B28A-86AD-BAA470684982}"/>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8375" y="3009900"/>
                <a:ext cx="342900" cy="342900"/>
              </a:xfrm>
              <a:prstGeom prst="rect">
                <a:avLst/>
              </a:prstGeom>
              <a:ln w="3175">
                <a:solidFill>
                  <a:prstClr val="ltGray"/>
                </a:solidFill>
              </a:ln>
            </p:spPr>
          </p:pic>
        </mc:Fallback>
      </mc:AlternateContent>
    </p:spTree>
    <p:extLst>
      <p:ext uri="{BB962C8B-B14F-4D97-AF65-F5344CB8AC3E}">
        <p14:creationId xmlns:p14="http://schemas.microsoft.com/office/powerpoint/2010/main" val="2295409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385AC5B-B06C-D98C-6AB1-8F455A916E81}"/>
              </a:ext>
            </a:extLst>
          </p:cNvPr>
          <p:cNvGraphicFramePr>
            <a:graphicFrameLocks noGrp="1"/>
          </p:cNvGraphicFramePr>
          <p:nvPr>
            <p:ph idx="1"/>
            <p:extLst>
              <p:ext uri="{D42A27DB-BD31-4B8C-83A1-F6EECF244321}">
                <p14:modId xmlns:p14="http://schemas.microsoft.com/office/powerpoint/2010/main" val="944801156"/>
              </p:ext>
            </p:extLst>
          </p:nvPr>
        </p:nvGraphicFramePr>
        <p:xfrm>
          <a:off x="838200" y="205740"/>
          <a:ext cx="10515600" cy="61061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644363623"/>
                    </a:ext>
                  </a:extLst>
                </a:gridCol>
                <a:gridCol w="2628900">
                  <a:extLst>
                    <a:ext uri="{9D8B030D-6E8A-4147-A177-3AD203B41FA5}">
                      <a16:colId xmlns:a16="http://schemas.microsoft.com/office/drawing/2014/main" val="1410676407"/>
                    </a:ext>
                  </a:extLst>
                </a:gridCol>
                <a:gridCol w="2628900">
                  <a:extLst>
                    <a:ext uri="{9D8B030D-6E8A-4147-A177-3AD203B41FA5}">
                      <a16:colId xmlns:a16="http://schemas.microsoft.com/office/drawing/2014/main" val="462253015"/>
                    </a:ext>
                  </a:extLst>
                </a:gridCol>
                <a:gridCol w="2628900">
                  <a:extLst>
                    <a:ext uri="{9D8B030D-6E8A-4147-A177-3AD203B41FA5}">
                      <a16:colId xmlns:a16="http://schemas.microsoft.com/office/drawing/2014/main" val="2152230413"/>
                    </a:ext>
                  </a:extLst>
                </a:gridCol>
              </a:tblGrid>
              <a:tr h="370840">
                <a:tc>
                  <a:txBody>
                    <a:bodyPr/>
                    <a:lstStyle/>
                    <a:p>
                      <a:r>
                        <a:rPr lang="en-US" sz="1600" dirty="0"/>
                        <a:t>Variable</a:t>
                      </a:r>
                    </a:p>
                  </a:txBody>
                  <a:tcPr>
                    <a:solidFill>
                      <a:schemeClr val="tx2"/>
                    </a:solidFill>
                  </a:tcPr>
                </a:tc>
                <a:tc>
                  <a:txBody>
                    <a:bodyPr/>
                    <a:lstStyle/>
                    <a:p>
                      <a:r>
                        <a:rPr lang="en-US" sz="1600" dirty="0"/>
                        <a:t>Definition</a:t>
                      </a:r>
                    </a:p>
                  </a:txBody>
                  <a:tcPr>
                    <a:solidFill>
                      <a:schemeClr val="tx2"/>
                    </a:solidFill>
                  </a:tcPr>
                </a:tc>
                <a:tc>
                  <a:txBody>
                    <a:bodyPr/>
                    <a:lstStyle/>
                    <a:p>
                      <a:r>
                        <a:rPr lang="en-US" sz="1600" dirty="0"/>
                        <a:t>Units</a:t>
                      </a:r>
                    </a:p>
                  </a:txBody>
                  <a:tcPr>
                    <a:solidFill>
                      <a:schemeClr val="tx2"/>
                    </a:solidFill>
                  </a:tcPr>
                </a:tc>
                <a:tc>
                  <a:txBody>
                    <a:bodyPr/>
                    <a:lstStyle/>
                    <a:p>
                      <a:r>
                        <a:rPr lang="en-US" sz="1600" dirty="0"/>
                        <a:t>Source</a:t>
                      </a:r>
                    </a:p>
                  </a:txBody>
                  <a:tcPr>
                    <a:solidFill>
                      <a:schemeClr val="tx2"/>
                    </a:solidFill>
                  </a:tcPr>
                </a:tc>
                <a:extLst>
                  <a:ext uri="{0D108BD9-81ED-4DB2-BD59-A6C34878D82A}">
                    <a16:rowId xmlns:a16="http://schemas.microsoft.com/office/drawing/2014/main" val="3186681050"/>
                  </a:ext>
                </a:extLst>
              </a:tr>
              <a:tr h="370840">
                <a:tc>
                  <a:txBody>
                    <a:bodyPr/>
                    <a:lstStyle/>
                    <a:p>
                      <a:r>
                        <a:rPr lang="en-US" sz="1600" dirty="0"/>
                        <a:t>Depth to Water (DTW)*</a:t>
                      </a:r>
                    </a:p>
                  </a:txBody>
                  <a:tcPr/>
                </a:tc>
                <a:tc>
                  <a:txBody>
                    <a:bodyPr/>
                    <a:lstStyle/>
                    <a:p>
                      <a:r>
                        <a:rPr lang="en-US" sz="1600" kern="1200" dirty="0">
                          <a:solidFill>
                            <a:schemeClr val="dk1"/>
                          </a:solidFill>
                          <a:effectLst/>
                          <a:latin typeface="+mn-lt"/>
                          <a:ea typeface="+mn-ea"/>
                          <a:cs typeface="+mn-cs"/>
                        </a:rPr>
                        <a:t>Distance from ground surface to top of water table in well</a:t>
                      </a:r>
                      <a:endParaRPr lang="en-US" sz="1600" dirty="0"/>
                    </a:p>
                  </a:txBody>
                  <a:tcPr/>
                </a:tc>
                <a:tc>
                  <a:txBody>
                    <a:bodyPr/>
                    <a:lstStyle/>
                    <a:p>
                      <a:r>
                        <a:rPr lang="en-US" sz="1600" dirty="0"/>
                        <a:t>Feet</a:t>
                      </a:r>
                    </a:p>
                  </a:txBody>
                  <a:tcPr/>
                </a:tc>
                <a:tc>
                  <a:txBody>
                    <a:bodyPr/>
                    <a:lstStyle/>
                    <a:p>
                      <a:r>
                        <a:rPr lang="en-US" sz="1600" dirty="0"/>
                        <a:t>ADWR Ground Water Site Inventory (GWSI)</a:t>
                      </a:r>
                    </a:p>
                  </a:txBody>
                  <a:tcPr/>
                </a:tc>
                <a:extLst>
                  <a:ext uri="{0D108BD9-81ED-4DB2-BD59-A6C34878D82A}">
                    <a16:rowId xmlns:a16="http://schemas.microsoft.com/office/drawing/2014/main" val="2240600116"/>
                  </a:ext>
                </a:extLst>
              </a:tr>
              <a:tr h="370840">
                <a:tc>
                  <a:txBody>
                    <a:bodyPr/>
                    <a:lstStyle/>
                    <a:p>
                      <a:r>
                        <a:rPr lang="en-US" sz="1600" dirty="0"/>
                        <a:t>Temperature</a:t>
                      </a:r>
                    </a:p>
                  </a:txBody>
                  <a:tcPr/>
                </a:tc>
                <a:tc>
                  <a:txBody>
                    <a:bodyPr/>
                    <a:lstStyle/>
                    <a:p>
                      <a:r>
                        <a:rPr lang="en-US" sz="1600" dirty="0"/>
                        <a:t>Mean temperature</a:t>
                      </a:r>
                    </a:p>
                  </a:txBody>
                  <a:tcPr/>
                </a:tc>
                <a:tc>
                  <a:txBody>
                    <a:bodyPr/>
                    <a:lstStyle/>
                    <a:p>
                      <a:r>
                        <a:rPr lang="en-US" sz="1600" dirty="0"/>
                        <a:t>Celsius</a:t>
                      </a:r>
                    </a:p>
                  </a:txBody>
                  <a:tcPr/>
                </a:tc>
                <a:tc>
                  <a:txBody>
                    <a:bodyPr/>
                    <a:lstStyle/>
                    <a:p>
                      <a:r>
                        <a:rPr lang="en-US" sz="1600" dirty="0"/>
                        <a:t>PRISM Climate Group Gridded Dataset</a:t>
                      </a:r>
                    </a:p>
                  </a:txBody>
                  <a:tcPr/>
                </a:tc>
                <a:extLst>
                  <a:ext uri="{0D108BD9-81ED-4DB2-BD59-A6C34878D82A}">
                    <a16:rowId xmlns:a16="http://schemas.microsoft.com/office/drawing/2014/main" val="857513886"/>
                  </a:ext>
                </a:extLst>
              </a:tr>
              <a:tr h="370840">
                <a:tc>
                  <a:txBody>
                    <a:bodyPr/>
                    <a:lstStyle/>
                    <a:p>
                      <a:r>
                        <a:rPr lang="en-US" sz="1600" dirty="0"/>
                        <a:t>Precipitation</a:t>
                      </a:r>
                    </a:p>
                  </a:txBody>
                  <a:tcPr/>
                </a:tc>
                <a:tc>
                  <a:txBody>
                    <a:bodyPr/>
                    <a:lstStyle/>
                    <a:p>
                      <a:r>
                        <a:rPr lang="en-US" sz="1600" dirty="0"/>
                        <a:t>Mean precipitation</a:t>
                      </a:r>
                    </a:p>
                  </a:txBody>
                  <a:tcPr/>
                </a:tc>
                <a:tc>
                  <a:txBody>
                    <a:bodyPr/>
                    <a:lstStyle/>
                    <a:p>
                      <a:r>
                        <a:rPr lang="en-US" sz="1600" dirty="0"/>
                        <a:t>Inches</a:t>
                      </a:r>
                    </a:p>
                  </a:txBody>
                  <a:tcPr/>
                </a:tc>
                <a:tc>
                  <a:txBody>
                    <a:bodyPr/>
                    <a:lstStyle/>
                    <a:p>
                      <a:r>
                        <a:rPr lang="en-US" sz="1600" dirty="0"/>
                        <a:t>PRISM Climate Group Gridded Dataset</a:t>
                      </a:r>
                    </a:p>
                  </a:txBody>
                  <a:tcPr/>
                </a:tc>
                <a:extLst>
                  <a:ext uri="{0D108BD9-81ED-4DB2-BD59-A6C34878D82A}">
                    <a16:rowId xmlns:a16="http://schemas.microsoft.com/office/drawing/2014/main" val="2489726574"/>
                  </a:ext>
                </a:extLst>
              </a:tr>
              <a:tr h="370840">
                <a:tc>
                  <a:txBody>
                    <a:bodyPr/>
                    <a:lstStyle/>
                    <a:p>
                      <a:r>
                        <a:rPr lang="en-US" sz="1600" dirty="0"/>
                        <a:t>Per Capita Income</a:t>
                      </a:r>
                    </a:p>
                  </a:txBody>
                  <a:tcPr/>
                </a:tc>
                <a:tc>
                  <a:txBody>
                    <a:bodyPr/>
                    <a:lstStyle/>
                    <a:p>
                      <a:r>
                        <a:rPr lang="en-US" sz="1600" dirty="0"/>
                        <a:t>Average income per person  </a:t>
                      </a:r>
                    </a:p>
                  </a:txBody>
                  <a:tcPr/>
                </a:tc>
                <a:tc>
                  <a:txBody>
                    <a:bodyPr/>
                    <a:lstStyle/>
                    <a:p>
                      <a:r>
                        <a:rPr lang="en-US" sz="1600" dirty="0"/>
                        <a:t>U.S. Dollars</a:t>
                      </a:r>
                    </a:p>
                  </a:txBody>
                  <a:tcPr/>
                </a:tc>
                <a:tc>
                  <a:txBody>
                    <a:bodyPr/>
                    <a:lstStyle/>
                    <a:p>
                      <a:r>
                        <a:rPr lang="en-US" sz="1600" dirty="0"/>
                        <a:t>US Census Bureau ACS – five year moving average estimates </a:t>
                      </a:r>
                    </a:p>
                  </a:txBody>
                  <a:tcPr/>
                </a:tc>
                <a:extLst>
                  <a:ext uri="{0D108BD9-81ED-4DB2-BD59-A6C34878D82A}">
                    <a16:rowId xmlns:a16="http://schemas.microsoft.com/office/drawing/2014/main" val="3934342242"/>
                  </a:ext>
                </a:extLst>
              </a:tr>
              <a:tr h="370840">
                <a:tc>
                  <a:txBody>
                    <a:bodyPr/>
                    <a:lstStyle/>
                    <a:p>
                      <a:r>
                        <a:rPr lang="en-US" sz="1600" dirty="0"/>
                        <a:t>Housing Units</a:t>
                      </a:r>
                    </a:p>
                  </a:txBody>
                  <a:tcPr/>
                </a:tc>
                <a:tc>
                  <a:txBody>
                    <a:bodyPr/>
                    <a:lstStyle/>
                    <a:p>
                      <a:r>
                        <a:rPr lang="en-US" sz="1600" dirty="0"/>
                        <a:t>Average housing units </a:t>
                      </a:r>
                    </a:p>
                  </a:txBody>
                  <a:tcPr/>
                </a:tc>
                <a:tc>
                  <a:txBody>
                    <a:bodyPr/>
                    <a:lstStyle/>
                    <a:p>
                      <a:r>
                        <a:rPr lang="en-US" sz="1600" dirty="0"/>
                        <a:t>Count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 Census Bureau ACS – five year moving average estimates</a:t>
                      </a:r>
                    </a:p>
                  </a:txBody>
                  <a:tcPr/>
                </a:tc>
                <a:extLst>
                  <a:ext uri="{0D108BD9-81ED-4DB2-BD59-A6C34878D82A}">
                    <a16:rowId xmlns:a16="http://schemas.microsoft.com/office/drawing/2014/main" val="2403305260"/>
                  </a:ext>
                </a:extLst>
              </a:tr>
              <a:tr h="370840">
                <a:tc>
                  <a:txBody>
                    <a:bodyPr/>
                    <a:lstStyle/>
                    <a:p>
                      <a:r>
                        <a:rPr lang="en-US" sz="1600" dirty="0"/>
                        <a:t>Planted Acreage</a:t>
                      </a:r>
                    </a:p>
                  </a:txBody>
                  <a:tcPr/>
                </a:tc>
                <a:tc>
                  <a:txBody>
                    <a:bodyPr/>
                    <a:lstStyle/>
                    <a:p>
                      <a:r>
                        <a:rPr lang="en-US" sz="1600" dirty="0"/>
                        <a:t>Irrigated cropland amount</a:t>
                      </a:r>
                    </a:p>
                  </a:txBody>
                  <a:tcPr/>
                </a:tc>
                <a:tc>
                  <a:txBody>
                    <a:bodyPr/>
                    <a:lstStyle/>
                    <a:p>
                      <a:r>
                        <a:rPr lang="en-US" sz="1600" dirty="0"/>
                        <a:t>Acres</a:t>
                      </a:r>
                    </a:p>
                  </a:txBody>
                  <a:tcPr/>
                </a:tc>
                <a:tc>
                  <a:txBody>
                    <a:bodyPr/>
                    <a:lstStyle/>
                    <a:p>
                      <a:r>
                        <a:rPr lang="en-US" sz="1600" dirty="0"/>
                        <a:t>Cropland Data Layer’s </a:t>
                      </a:r>
                      <a:r>
                        <a:rPr lang="en-US" sz="1600" dirty="0" err="1"/>
                        <a:t>CropScape</a:t>
                      </a:r>
                      <a:endParaRPr lang="en-US" sz="1600" dirty="0"/>
                    </a:p>
                  </a:txBody>
                  <a:tcPr/>
                </a:tc>
                <a:extLst>
                  <a:ext uri="{0D108BD9-81ED-4DB2-BD59-A6C34878D82A}">
                    <a16:rowId xmlns:a16="http://schemas.microsoft.com/office/drawing/2014/main" val="2345656826"/>
                  </a:ext>
                </a:extLst>
              </a:tr>
              <a:tr h="370840">
                <a:tc>
                  <a:txBody>
                    <a:bodyPr/>
                    <a:lstStyle/>
                    <a:p>
                      <a:r>
                        <a:rPr lang="en-US" sz="1600" dirty="0"/>
                        <a:t>Recharge</a:t>
                      </a:r>
                    </a:p>
                  </a:txBody>
                  <a:tcPr/>
                </a:tc>
                <a:tc>
                  <a:txBody>
                    <a:bodyPr/>
                    <a:lstStyle/>
                    <a:p>
                      <a:r>
                        <a:rPr lang="en-US" sz="1600" dirty="0"/>
                        <a:t>Whether sub-basin has active recharge project in particular year</a:t>
                      </a:r>
                    </a:p>
                  </a:txBody>
                  <a:tcPr/>
                </a:tc>
                <a:tc>
                  <a:txBody>
                    <a:bodyPr/>
                    <a:lstStyle/>
                    <a:p>
                      <a:r>
                        <a:rPr lang="en-US" sz="1600" dirty="0"/>
                        <a:t>Dummy</a:t>
                      </a:r>
                    </a:p>
                  </a:txBody>
                  <a:tcPr/>
                </a:tc>
                <a:tc>
                  <a:txBody>
                    <a:bodyPr/>
                    <a:lstStyle/>
                    <a:p>
                      <a:r>
                        <a:rPr lang="en-US" sz="1600" dirty="0"/>
                        <a:t>ADWR USF permitted storage volume table</a:t>
                      </a:r>
                    </a:p>
                  </a:txBody>
                  <a:tcPr/>
                </a:tc>
                <a:extLst>
                  <a:ext uri="{0D108BD9-81ED-4DB2-BD59-A6C34878D82A}">
                    <a16:rowId xmlns:a16="http://schemas.microsoft.com/office/drawing/2014/main" val="4016940799"/>
                  </a:ext>
                </a:extLst>
              </a:tr>
              <a:tr h="370840">
                <a:tc>
                  <a:txBody>
                    <a:bodyPr/>
                    <a:lstStyle/>
                    <a:p>
                      <a:r>
                        <a:rPr lang="en-US" sz="1600" dirty="0"/>
                        <a:t>Regulation</a:t>
                      </a:r>
                    </a:p>
                  </a:txBody>
                  <a:tcPr/>
                </a:tc>
                <a:tc>
                  <a:txBody>
                    <a:bodyPr/>
                    <a:lstStyle/>
                    <a:p>
                      <a:r>
                        <a:rPr lang="en-US" sz="1600" dirty="0"/>
                        <a:t>Whether sub-basin is groundwater regulated</a:t>
                      </a:r>
                    </a:p>
                  </a:txBody>
                  <a:tcPr/>
                </a:tc>
                <a:tc>
                  <a:txBody>
                    <a:bodyPr/>
                    <a:lstStyle/>
                    <a:p>
                      <a:r>
                        <a:rPr lang="en-US" sz="1600" dirty="0"/>
                        <a:t>Dummy</a:t>
                      </a:r>
                    </a:p>
                  </a:txBody>
                  <a:tcPr/>
                </a:tc>
                <a:tc>
                  <a:txBody>
                    <a:bodyPr/>
                    <a:lstStyle/>
                    <a:p>
                      <a:r>
                        <a:rPr lang="en-US" sz="1600" dirty="0"/>
                        <a:t>ADWR Designation</a:t>
                      </a:r>
                    </a:p>
                  </a:txBody>
                  <a:tcPr/>
                </a:tc>
                <a:extLst>
                  <a:ext uri="{0D108BD9-81ED-4DB2-BD59-A6C34878D82A}">
                    <a16:rowId xmlns:a16="http://schemas.microsoft.com/office/drawing/2014/main" val="3621003807"/>
                  </a:ext>
                </a:extLst>
              </a:tr>
              <a:tr h="370840">
                <a:tc gridSpan="4">
                  <a:txBody>
                    <a:bodyPr/>
                    <a:lstStyle/>
                    <a:p>
                      <a:r>
                        <a:rPr lang="en-US" sz="1600" dirty="0"/>
                        <a:t>*DTW is the dependent variable</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54158931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1108C473-9969-DBBE-0F2F-3DFD2AB3B669}"/>
                  </a:ext>
                </a:extLst>
              </p:cNvPr>
              <p:cNvGraphicFramePr>
                <a:graphicFrameLocks noChangeAspect="1"/>
              </p:cNvGraphicFramePr>
              <p:nvPr>
                <p:extLst>
                  <p:ext uri="{D42A27DB-BD31-4B8C-83A1-F6EECF244321}">
                    <p14:modId xmlns:p14="http://schemas.microsoft.com/office/powerpoint/2010/main" val="900769501"/>
                  </p:ext>
                </p:extLst>
              </p:nvPr>
            </p:nvGraphicFramePr>
            <p:xfrm>
              <a:off x="11477625" y="5940425"/>
              <a:ext cx="371475" cy="371475"/>
            </p:xfrm>
            <a:graphic>
              <a:graphicData uri="http://schemas.microsoft.com/office/powerpoint/2016/slidezoom">
                <pslz:sldZm>
                  <pslz:sldZmObj sldId="285" cId="1086739595">
                    <pslz:zmPr id="{DFBB5294-4B7C-4FA1-9B01-04825EA79B8F}" returnToParent="0"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166:blipFill>
                      <p166:spPr xmlns:p166="http://schemas.microsoft.com/office/powerpoint/2016/6/main">
                        <a:xfrm>
                          <a:off x="0" y="0"/>
                          <a:ext cx="371475" cy="371475"/>
                        </a:xfrm>
                        <a:prstGeom prst="rect">
                          <a:avLst/>
                        </a:prstGeom>
                        <a:ln w="3175">
                          <a:solidFill>
                            <a:prstClr val="ltGray"/>
                          </a:solidFill>
                        </a:ln>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1108C473-9969-DBBE-0F2F-3DFD2AB3B669}"/>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77625" y="5940425"/>
                <a:ext cx="371475" cy="3714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586A94DC-F481-CD3B-62F9-1D2583303B3D}"/>
                  </a:ext>
                </a:extLst>
              </p:cNvPr>
              <p:cNvGraphicFramePr>
                <a:graphicFrameLocks noChangeAspect="1"/>
              </p:cNvGraphicFramePr>
              <p:nvPr>
                <p:extLst>
                  <p:ext uri="{D42A27DB-BD31-4B8C-83A1-F6EECF244321}">
                    <p14:modId xmlns:p14="http://schemas.microsoft.com/office/powerpoint/2010/main" val="1511628364"/>
                  </p:ext>
                </p:extLst>
              </p:nvPr>
            </p:nvGraphicFramePr>
            <p:xfrm>
              <a:off x="11477625" y="707391"/>
              <a:ext cx="371475" cy="371475"/>
            </p:xfrm>
            <a:graphic>
              <a:graphicData uri="http://schemas.microsoft.com/office/powerpoint/2016/slidezoom">
                <pslz:sldZm>
                  <pslz:sldZmObj sldId="304" cId="2470418">
                    <pslz:zmPr id="{A9CB9090-6911-47B9-9BA9-6561F01884D3}" returnToParent="0"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166:blipFill>
                      <p166:spPr xmlns:p166="http://schemas.microsoft.com/office/powerpoint/2016/6/main">
                        <a:xfrm>
                          <a:off x="0" y="0"/>
                          <a:ext cx="371475" cy="371475"/>
                        </a:xfrm>
                        <a:prstGeom prst="rect">
                          <a:avLst/>
                        </a:prstGeom>
                        <a:ln w="3175">
                          <a:solidFill>
                            <a:prstClr val="ltGray"/>
                          </a:solidFill>
                        </a:ln>
                      </p166:spPr>
                    </pslz:zmPr>
                  </pslz:sldZmObj>
                </pslz:sldZm>
              </a:graphicData>
            </a:graphic>
          </p:graphicFrame>
        </mc:Choice>
        <mc:Fallback xmlns="">
          <p:pic>
            <p:nvPicPr>
              <p:cNvPr id="3" name="Slide Zoom 2">
                <a:hlinkClick r:id="rId8" action="ppaction://hlinksldjump"/>
                <a:extLst>
                  <a:ext uri="{FF2B5EF4-FFF2-40B4-BE49-F238E27FC236}">
                    <a16:creationId xmlns:a16="http://schemas.microsoft.com/office/drawing/2014/main" id="{586A94DC-F481-CD3B-62F9-1D2583303B3D}"/>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77625" y="707391"/>
                <a:ext cx="371475" cy="371475"/>
              </a:xfrm>
              <a:prstGeom prst="rect">
                <a:avLst/>
              </a:prstGeom>
              <a:ln w="3175">
                <a:solidFill>
                  <a:prstClr val="ltGray"/>
                </a:solidFill>
              </a:ln>
            </p:spPr>
          </p:pic>
        </mc:Fallback>
      </mc:AlternateContent>
    </p:spTree>
    <p:extLst>
      <p:ext uri="{BB962C8B-B14F-4D97-AF65-F5344CB8AC3E}">
        <p14:creationId xmlns:p14="http://schemas.microsoft.com/office/powerpoint/2010/main" val="1072680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5F1D-F08B-C091-1109-AD3B5CAA9294}"/>
              </a:ext>
            </a:extLst>
          </p:cNvPr>
          <p:cNvSpPr>
            <a:spLocks noGrp="1"/>
          </p:cNvSpPr>
          <p:nvPr>
            <p:ph type="title"/>
          </p:nvPr>
        </p:nvSpPr>
        <p:spPr/>
        <p:txBody>
          <a:bodyPr/>
          <a:lstStyle/>
          <a:p>
            <a:r>
              <a:rPr lang="en-US" dirty="0"/>
              <a:t>Limitations in DTW, Land Cover, and Census Data</a:t>
            </a:r>
          </a:p>
        </p:txBody>
      </p:sp>
      <p:sp>
        <p:nvSpPr>
          <p:cNvPr id="3" name="Content Placeholder 2">
            <a:extLst>
              <a:ext uri="{FF2B5EF4-FFF2-40B4-BE49-F238E27FC236}">
                <a16:creationId xmlns:a16="http://schemas.microsoft.com/office/drawing/2014/main" id="{FB8F0072-8EB0-3EBE-28E7-4F5F84580389}"/>
              </a:ext>
            </a:extLst>
          </p:cNvPr>
          <p:cNvSpPr>
            <a:spLocks noGrp="1"/>
          </p:cNvSpPr>
          <p:nvPr>
            <p:ph idx="1"/>
          </p:nvPr>
        </p:nvSpPr>
        <p:spPr/>
        <p:txBody>
          <a:bodyPr/>
          <a:lstStyle/>
          <a:p>
            <a:r>
              <a:rPr lang="en-US" sz="3600" dirty="0"/>
              <a:t>Only 12 years of data available</a:t>
            </a:r>
          </a:p>
          <a:p>
            <a:pPr lvl="1"/>
            <a:r>
              <a:rPr lang="en-US" sz="3200" dirty="0"/>
              <a:t>Land cover released 2008</a:t>
            </a:r>
          </a:p>
          <a:p>
            <a:pPr lvl="1"/>
            <a:r>
              <a:rPr lang="en-US" sz="3200" dirty="0"/>
              <a:t>Census data yearly estimates at tract level available 2010</a:t>
            </a:r>
          </a:p>
          <a:p>
            <a:r>
              <a:rPr lang="en-US" sz="3600" dirty="0"/>
              <a:t>Spatial mismatches in census data</a:t>
            </a:r>
          </a:p>
          <a:p>
            <a:pPr lvl="1"/>
            <a:r>
              <a:rPr lang="en-US" sz="3200" dirty="0"/>
              <a:t>Census tracts overlaying sub-basin boundary with &lt;50% human activity within intersection excluded </a:t>
            </a:r>
          </a:p>
          <a:p>
            <a:pPr lvl="1"/>
            <a:r>
              <a:rPr lang="en-US" sz="3200" dirty="0"/>
              <a:t>Some sub-basins combined due to large census tract coverage</a:t>
            </a:r>
          </a:p>
          <a:p>
            <a:pPr lvl="1"/>
            <a:endParaRPr lang="en-US"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CCBABAC5-79A8-1187-CD54-2B69F2933407}"/>
                  </a:ext>
                </a:extLst>
              </p:cNvPr>
              <p:cNvGraphicFramePr>
                <a:graphicFrameLocks noChangeAspect="1"/>
              </p:cNvGraphicFramePr>
              <p:nvPr>
                <p:extLst>
                  <p:ext uri="{D42A27DB-BD31-4B8C-83A1-F6EECF244321}">
                    <p14:modId xmlns:p14="http://schemas.microsoft.com/office/powerpoint/2010/main" val="2205484295"/>
                  </p:ext>
                </p:extLst>
              </p:nvPr>
            </p:nvGraphicFramePr>
            <p:xfrm>
              <a:off x="7549415" y="3519839"/>
              <a:ext cx="412081" cy="412081"/>
            </p:xfrm>
            <a:graphic>
              <a:graphicData uri="http://schemas.microsoft.com/office/powerpoint/2016/slidezoom">
                <pslz:sldZm>
                  <pslz:sldZmObj sldId="281" cId="227577300">
                    <pslz:zmPr id="{A6145D1A-47C3-4664-9442-79345F5B83AE}" returnToParent="0"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166:blipFill>
                      <p166:spPr xmlns:p166="http://schemas.microsoft.com/office/powerpoint/2016/6/main">
                        <a:xfrm>
                          <a:off x="0" y="0"/>
                          <a:ext cx="412081" cy="412081"/>
                        </a:xfrm>
                        <a:prstGeom prst="rect">
                          <a:avLst/>
                        </a:prstGeom>
                        <a:ln w="3175">
                          <a:solidFill>
                            <a:prstClr val="ltGray"/>
                          </a:solidFill>
                        </a:ln>
                      </p166:spPr>
                    </pslz:zmPr>
                  </pslz:sldZmObj>
                </pslz:sldZm>
              </a:graphicData>
            </a:graphic>
          </p:graphicFrame>
        </mc:Choice>
        <mc:Fallback xmlns="">
          <p:pic>
            <p:nvPicPr>
              <p:cNvPr id="5" name="Slide Zoom 4">
                <a:hlinkClick r:id="rId6" action="ppaction://hlinksldjump"/>
                <a:extLst>
                  <a:ext uri="{FF2B5EF4-FFF2-40B4-BE49-F238E27FC236}">
                    <a16:creationId xmlns:a16="http://schemas.microsoft.com/office/drawing/2014/main" id="{CCBABAC5-79A8-1187-CD54-2B69F293340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49415" y="3519839"/>
                <a:ext cx="412081" cy="412081"/>
              </a:xfrm>
              <a:prstGeom prst="rect">
                <a:avLst/>
              </a:prstGeom>
              <a:ln w="3175">
                <a:solidFill>
                  <a:prstClr val="ltGray"/>
                </a:solidFill>
              </a:ln>
            </p:spPr>
          </p:pic>
        </mc:Fallback>
      </mc:AlternateContent>
    </p:spTree>
    <p:extLst>
      <p:ext uri="{BB962C8B-B14F-4D97-AF65-F5344CB8AC3E}">
        <p14:creationId xmlns:p14="http://schemas.microsoft.com/office/powerpoint/2010/main" val="3096230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4814</TotalTime>
  <Words>7045</Words>
  <Application>Microsoft Office PowerPoint</Application>
  <PresentationFormat>Widescreen</PresentationFormat>
  <Paragraphs>1594</Paragraphs>
  <Slides>53</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Aptos</vt:lpstr>
      <vt:lpstr>Aptos Display</vt:lpstr>
      <vt:lpstr>Aptos Narrow</vt:lpstr>
      <vt:lpstr>Arial</vt:lpstr>
      <vt:lpstr>Calibri</vt:lpstr>
      <vt:lpstr>Cambria Math</vt:lpstr>
      <vt:lpstr>Times New Roman</vt:lpstr>
      <vt:lpstr>Wingdings</vt:lpstr>
      <vt:lpstr>Office Theme</vt:lpstr>
      <vt:lpstr>Economic Analysis of Groundwater Use Patterns and Environmental Justice Considerations</vt:lpstr>
      <vt:lpstr>Depth to Water* (DTW) Data Usefulness in Economic Analysis</vt:lpstr>
      <vt:lpstr>Arizona’s GW Scarcity Mitigation Efforts</vt:lpstr>
      <vt:lpstr>Study Area</vt:lpstr>
      <vt:lpstr>PowerPoint Presentation</vt:lpstr>
      <vt:lpstr>GW Economics Literature</vt:lpstr>
      <vt:lpstr>Drivers for Sub-basin GW Demand</vt:lpstr>
      <vt:lpstr>PowerPoint Presentation</vt:lpstr>
      <vt:lpstr>Limitations in DTW, Land Cover, and Census Data</vt:lpstr>
      <vt:lpstr>PowerPoint Presentation</vt:lpstr>
      <vt:lpstr>PowerPoint Presentation</vt:lpstr>
      <vt:lpstr>Econometric Model</vt:lpstr>
      <vt:lpstr>PowerPoint Presentation</vt:lpstr>
      <vt:lpstr>Summary of Statistical Results (Model 4)</vt:lpstr>
      <vt:lpstr>Summary of Statistical Results (Models 1 &amp; 2)</vt:lpstr>
      <vt:lpstr>GW Policy Implications</vt:lpstr>
      <vt:lpstr>PowerPoint Presentation</vt:lpstr>
      <vt:lpstr>Environmental Justice Considerations in the Colorado River Basin</vt:lpstr>
      <vt:lpstr>Social &amp; Environmental Justice in Colorado River Basin</vt:lpstr>
      <vt:lpstr>Environmental Justice Literature</vt:lpstr>
      <vt:lpstr>Environmental Justice Literature</vt:lpstr>
      <vt:lpstr>PowerPoint Presentation</vt:lpstr>
      <vt:lpstr>PowerPoint Presentation</vt:lpstr>
      <vt:lpstr>Limitations in CEJST Data</vt:lpstr>
      <vt:lpstr>Correlations Between Environmental Burdens and Independent Variables in the CRB</vt:lpstr>
      <vt:lpstr>Summary Statistics</vt:lpstr>
      <vt:lpstr>PowerPoint Presentation</vt:lpstr>
      <vt:lpstr>Econometric Models</vt:lpstr>
      <vt:lpstr>PowerPoint Presentation</vt:lpstr>
      <vt:lpstr>Summary of Statistical Findings</vt:lpstr>
      <vt:lpstr>Policy Implications</vt:lpstr>
      <vt:lpstr>Future Research Directions</vt:lpstr>
      <vt:lpstr>Conclusion</vt:lpstr>
      <vt:lpstr>Thank you</vt:lpstr>
      <vt:lpstr>References </vt:lpstr>
      <vt:lpstr>References</vt:lpstr>
      <vt:lpstr>References</vt:lpstr>
      <vt:lpstr>References</vt:lpstr>
      <vt:lpstr>References</vt:lpstr>
      <vt:lpstr>PowerPoint Presentation</vt:lpstr>
      <vt:lpstr>PowerPoint Presentation</vt:lpstr>
      <vt:lpstr>Well Counts in DTW Calculation by Sub-basin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Analysis of Groundwater Use Patterns and Environmental Justice Considerations</dc:title>
  <dc:creator>Zoey Spitzer</dc:creator>
  <cp:lastModifiedBy>Zoey Spitzer</cp:lastModifiedBy>
  <cp:revision>174</cp:revision>
  <dcterms:created xsi:type="dcterms:W3CDTF">2024-05-03T18:09:19Z</dcterms:created>
  <dcterms:modified xsi:type="dcterms:W3CDTF">2024-06-01T13:52:14Z</dcterms:modified>
</cp:coreProperties>
</file>